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17"/>
  </p:normalViewPr>
  <p:slideViewPr>
    <p:cSldViewPr snapToGrid="0" snapToObjects="1" showGuides="1">
      <p:cViewPr varScale="1">
        <p:scale>
          <a:sx n="37" d="100"/>
          <a:sy n="37" d="100"/>
        </p:scale>
        <p:origin x="1216" y="216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3.png>
</file>

<file path=ppt/media/image4.png>
</file>

<file path=ppt/media/image5.t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1" name="Shape 6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ckShield.com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6" name="正文级别 1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主题 分页标题">
    <p:bg>
      <p:bgPr>
        <a:gradFill flip="none" rotWithShape="1">
          <a:gsLst>
            <a:gs pos="0">
              <a:srgbClr val="2AABE2"/>
            </a:gs>
            <a:gs pos="100000">
              <a:srgbClr val="0E67A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bg-white0.png" descr="bg-white0.png"/>
          <p:cNvPicPr>
            <a:picLocks noChangeAspect="1"/>
          </p:cNvPicPr>
          <p:nvPr/>
        </p:nvPicPr>
        <p:blipFill>
          <a:blip r:embed="rId2">
            <a:extLst/>
          </a:blip>
          <a:srcRect b="8276"/>
          <a:stretch>
            <a:fillRect/>
          </a:stretch>
        </p:blipFill>
        <p:spPr>
          <a:xfrm>
            <a:off x="16867" y="1614822"/>
            <a:ext cx="24350335" cy="12563412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标题文本"/>
          <p:cNvSpPr txBox="1">
            <a:spLocks noGrp="1"/>
          </p:cNvSpPr>
          <p:nvPr>
            <p:ph type="title"/>
          </p:nvPr>
        </p:nvSpPr>
        <p:spPr>
          <a:xfrm>
            <a:off x="5112723" y="4735415"/>
            <a:ext cx="14158554" cy="187922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26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5112723" y="7267597"/>
            <a:ext cx="14158554" cy="895252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形状"/>
          <p:cNvSpPr/>
          <p:nvPr/>
        </p:nvSpPr>
        <p:spPr>
          <a:xfrm>
            <a:off x="-38" y="13179888"/>
            <a:ext cx="23166765" cy="533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115" y="21600"/>
                </a:lnTo>
                <a:lnTo>
                  <a:pt x="0" y="2158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E66A1"/>
              </a:gs>
              <a:gs pos="100000">
                <a:srgbClr val="29ABE2"/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5" name="矩形"/>
          <p:cNvSpPr/>
          <p:nvPr/>
        </p:nvSpPr>
        <p:spPr>
          <a:xfrm>
            <a:off x="558800" y="450214"/>
            <a:ext cx="121330" cy="895252"/>
          </a:xfrm>
          <a:prstGeom prst="rect">
            <a:avLst/>
          </a:prstGeom>
          <a:gradFill>
            <a:gsLst>
              <a:gs pos="0">
                <a:srgbClr val="2AABE2"/>
              </a:gs>
              <a:gs pos="100000">
                <a:srgbClr val="0E67A2"/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6" name="文本"/>
          <p:cNvSpPr txBox="1"/>
          <p:nvPr/>
        </p:nvSpPr>
        <p:spPr>
          <a:xfrm>
            <a:off x="11691235" y="6673849"/>
            <a:ext cx="1905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 b="0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 </a:t>
            </a:r>
          </a:p>
        </p:txBody>
      </p:sp>
      <p:pic>
        <p:nvPicPr>
          <p:cNvPr id="3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071811" y="577363"/>
            <a:ext cx="2930879" cy="640959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©PeckShield Confidential. All Rights Reserved"/>
          <p:cNvSpPr txBox="1"/>
          <p:nvPr/>
        </p:nvSpPr>
        <p:spPr>
          <a:xfrm>
            <a:off x="343708" y="13218210"/>
            <a:ext cx="645821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4000"/>
              </a:lnSpc>
              <a:defRPr sz="2000" b="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 ©PeckShield Confidential. All Rights Reserved</a:t>
            </a:r>
          </a:p>
        </p:txBody>
      </p:sp>
      <p:sp>
        <p:nvSpPr>
          <p:cNvPr id="39" name="PeckShield.com"/>
          <p:cNvSpPr txBox="1"/>
          <p:nvPr/>
        </p:nvSpPr>
        <p:spPr>
          <a:xfrm>
            <a:off x="19211103" y="13218210"/>
            <a:ext cx="330264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4000"/>
              </a:lnSpc>
              <a:defRPr sz="2000" b="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  <a:hlinkClick r:id="rId3"/>
              </a:defRPr>
            </a:lvl1pPr>
          </a:lstStyle>
          <a:p>
            <a:r>
              <a:rPr>
                <a:hlinkClick r:id="rId3"/>
              </a:rPr>
              <a:t>PeckShield.com</a:t>
            </a:r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3599808" y="13218210"/>
            <a:ext cx="370841" cy="457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1" name="标题文本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2524921" cy="895252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000000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4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20244" y="1353657"/>
            <a:ext cx="12525633" cy="895252"/>
          </a:xfrm>
          <a:prstGeom prst="rect">
            <a:avLst/>
          </a:prstGeom>
        </p:spPr>
        <p:txBody>
          <a:bodyPr/>
          <a:lstStyle>
            <a:lvl1pPr>
              <a:defRPr sz="3500">
                <a:solidFill>
                  <a:srgbClr val="000000"/>
                </a:solidFill>
              </a:defRPr>
            </a:lvl1pPr>
            <a:lvl2pPr>
              <a:defRPr sz="3500">
                <a:solidFill>
                  <a:srgbClr val="000000"/>
                </a:solidFill>
              </a:defRPr>
            </a:lvl2pPr>
            <a:lvl3pPr>
              <a:defRPr sz="3500">
                <a:solidFill>
                  <a:srgbClr val="000000"/>
                </a:solidFill>
              </a:defRPr>
            </a:lvl3pPr>
            <a:lvl4pPr>
              <a:defRPr sz="3500">
                <a:solidFill>
                  <a:srgbClr val="000000"/>
                </a:solidFill>
              </a:defRPr>
            </a:lvl4pPr>
            <a:lvl5pPr>
              <a:defRPr sz="3500">
                <a:solidFill>
                  <a:srgbClr val="000000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3" name="成组"/>
          <p:cNvSpPr/>
          <p:nvPr/>
        </p:nvSpPr>
        <p:spPr>
          <a:xfrm>
            <a:off x="22713602" y="13183735"/>
            <a:ext cx="639937" cy="5280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04" y="0"/>
                </a:moveTo>
                <a:lnTo>
                  <a:pt x="21600" y="7"/>
                </a:lnTo>
                <a:lnTo>
                  <a:pt x="4778" y="21562"/>
                </a:lnTo>
                <a:lnTo>
                  <a:pt x="0" y="21600"/>
                </a:lnTo>
                <a:lnTo>
                  <a:pt x="17304" y="0"/>
                </a:lnTo>
                <a:close/>
              </a:path>
            </a:pathLst>
          </a:custGeom>
          <a:gradFill>
            <a:gsLst>
              <a:gs pos="0">
                <a:srgbClr val="0E66A1"/>
              </a:gs>
              <a:gs pos="100000">
                <a:srgbClr val="29ABE2"/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左右切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图像" descr="图像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6200000">
            <a:off x="-927700" y="889000"/>
            <a:ext cx="13779501" cy="1193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图像"/>
          <p:cNvSpPr>
            <a:spLocks noGrp="1"/>
          </p:cNvSpPr>
          <p:nvPr>
            <p:ph type="pic" sz="quarter" idx="13"/>
          </p:nvPr>
        </p:nvSpPr>
        <p:spPr>
          <a:xfrm>
            <a:off x="2592978" y="6151364"/>
            <a:ext cx="6738008" cy="141325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2" name="标题文本"/>
          <p:cNvSpPr txBox="1">
            <a:spLocks noGrp="1"/>
          </p:cNvSpPr>
          <p:nvPr>
            <p:ph type="title"/>
          </p:nvPr>
        </p:nvSpPr>
        <p:spPr>
          <a:xfrm>
            <a:off x="13727625" y="4353597"/>
            <a:ext cx="8775587" cy="1557556"/>
          </a:xfrm>
          <a:prstGeom prst="rect">
            <a:avLst/>
          </a:prstGeom>
        </p:spPr>
        <p:txBody>
          <a:bodyPr/>
          <a:lstStyle>
            <a:lvl1pPr algn="ctr">
              <a:defRPr sz="8000">
                <a:solidFill>
                  <a:srgbClr val="000000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53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547627" y="6808589"/>
            <a:ext cx="11135584" cy="5858462"/>
          </a:xfrm>
          <a:prstGeom prst="rect">
            <a:avLst/>
          </a:prstGeom>
        </p:spPr>
        <p:txBody>
          <a:bodyPr anchor="t"/>
          <a:lstStyle>
            <a:lvl1pPr>
              <a:defRPr sz="4500">
                <a:solidFill>
                  <a:srgbClr val="000000"/>
                </a:solidFill>
              </a:defRPr>
            </a:lvl1pPr>
            <a:lvl2pPr>
              <a:defRPr sz="4500">
                <a:solidFill>
                  <a:srgbClr val="000000"/>
                </a:solidFill>
              </a:defRPr>
            </a:lvl2pPr>
            <a:lvl3pPr>
              <a:defRPr sz="4500">
                <a:solidFill>
                  <a:srgbClr val="000000"/>
                </a:solidFill>
              </a:defRPr>
            </a:lvl3pPr>
            <a:lvl4pPr>
              <a:defRPr sz="4500">
                <a:solidFill>
                  <a:srgbClr val="000000"/>
                </a:solidFill>
              </a:defRPr>
            </a:lvl4pPr>
            <a:lvl5pPr>
              <a:defRPr sz="4500">
                <a:solidFill>
                  <a:srgbClr val="000000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"/><Relationship Id="rId3" Type="http://schemas.openxmlformats.org/officeDocument/2006/relationships/slideLayout" Target="../slideLayouts/slideLayout3.xml"/><Relationship Id="rId7" Type="http://schemas.openxmlformats.org/officeDocument/2006/relationships/hyperlink" Target="http://www.PeckShield.com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.png" descr="bg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文本"/>
          <p:cNvSpPr txBox="1"/>
          <p:nvPr/>
        </p:nvSpPr>
        <p:spPr>
          <a:xfrm>
            <a:off x="11691235" y="6673849"/>
            <a:ext cx="1905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 b="0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 </a:t>
            </a:r>
          </a:p>
        </p:txBody>
      </p:sp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2029786" y="5385588"/>
            <a:ext cx="14158554" cy="18792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2029786" y="7435160"/>
            <a:ext cx="14158554" cy="895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杭州派盾信安科技有限公司…"/>
          <p:cNvSpPr txBox="1"/>
          <p:nvPr/>
        </p:nvSpPr>
        <p:spPr>
          <a:xfrm>
            <a:off x="2033837" y="12346602"/>
            <a:ext cx="921643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500" b="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t>杭州派盾信安科技有限公司</a:t>
            </a:r>
          </a:p>
          <a:p>
            <a:pPr algn="l">
              <a:defRPr sz="2500" b="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>
                <a:hlinkClick r:id="rId7"/>
              </a:rPr>
              <a:t>PeckShield.com</a:t>
            </a:r>
          </a:p>
        </p:txBody>
      </p:sp>
      <p:pic>
        <p:nvPicPr>
          <p:cNvPr id="7" name="图像" descr="图像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2034997" y="1769559"/>
            <a:ext cx="6356292" cy="1351504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3767079" y="13218210"/>
            <a:ext cx="368555" cy="457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000" b="0">
                <a:solidFill>
                  <a:srgbClr val="FFFFFF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uFillTx/>
          <a:latin typeface="PingFang SC Semibold"/>
          <a:ea typeface="PingFang SC Semibold"/>
          <a:cs typeface="PingFang SC Semibold"/>
          <a:sym typeface="PingFang SC Semibold"/>
        </a:defRPr>
      </a:lvl1pPr>
      <a:lvl2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uFillTx/>
          <a:latin typeface="PingFang SC Semibold"/>
          <a:ea typeface="PingFang SC Semibold"/>
          <a:cs typeface="PingFang SC Semibold"/>
          <a:sym typeface="PingFang SC Semibold"/>
        </a:defRPr>
      </a:lvl2pPr>
      <a:lvl3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uFillTx/>
          <a:latin typeface="PingFang SC Semibold"/>
          <a:ea typeface="PingFang SC Semibold"/>
          <a:cs typeface="PingFang SC Semibold"/>
          <a:sym typeface="PingFang SC Semibold"/>
        </a:defRPr>
      </a:lvl3pPr>
      <a:lvl4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uFillTx/>
          <a:latin typeface="PingFang SC Semibold"/>
          <a:ea typeface="PingFang SC Semibold"/>
          <a:cs typeface="PingFang SC Semibold"/>
          <a:sym typeface="PingFang SC Semibold"/>
        </a:defRPr>
      </a:lvl4pPr>
      <a:lvl5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uFillTx/>
          <a:latin typeface="PingFang SC Semibold"/>
          <a:ea typeface="PingFang SC Semibold"/>
          <a:cs typeface="PingFang SC Semibold"/>
          <a:sym typeface="PingFang SC Semibold"/>
        </a:defRPr>
      </a:lvl5pPr>
      <a:lvl6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uFillTx/>
          <a:latin typeface="PingFang SC Semibold"/>
          <a:ea typeface="PingFang SC Semibold"/>
          <a:cs typeface="PingFang SC Semibold"/>
          <a:sym typeface="PingFang SC Semibold"/>
        </a:defRPr>
      </a:lvl6pPr>
      <a:lvl7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uFillTx/>
          <a:latin typeface="PingFang SC Semibold"/>
          <a:ea typeface="PingFang SC Semibold"/>
          <a:cs typeface="PingFang SC Semibold"/>
          <a:sym typeface="PingFang SC Semibold"/>
        </a:defRPr>
      </a:lvl7pPr>
      <a:lvl8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uFillTx/>
          <a:latin typeface="PingFang SC Semibold"/>
          <a:ea typeface="PingFang SC Semibold"/>
          <a:cs typeface="PingFang SC Semibold"/>
          <a:sym typeface="PingFang SC Semibold"/>
        </a:defRPr>
      </a:lvl8pPr>
      <a:lvl9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uFillTx/>
          <a:latin typeface="PingFang SC Semibold"/>
          <a:ea typeface="PingFang SC Semibold"/>
          <a:cs typeface="PingFang SC Semibold"/>
          <a:sym typeface="PingFang SC Semibold"/>
        </a:defRPr>
      </a:lvl9pPr>
    </p:titleStyle>
    <p:bodyStyle>
      <a:lvl1pPr marL="0" marR="0" indent="0" algn="l" defTabSz="82550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FFFFFF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1pPr>
      <a:lvl2pPr marL="0" marR="0" indent="0" algn="l" defTabSz="82550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FFFFFF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2pPr>
      <a:lvl3pPr marL="0" marR="0" indent="0" algn="l" defTabSz="82550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FFFFFF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3pPr>
      <a:lvl4pPr marL="0" marR="0" indent="0" algn="l" defTabSz="82550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FFFFFF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4pPr>
      <a:lvl5pPr marL="0" marR="0" indent="0" algn="l" defTabSz="82550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FFFFFF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5pPr>
      <a:lvl6pPr marL="0" marR="0" indent="355600" algn="l" defTabSz="82550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FFFFFF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6pPr>
      <a:lvl7pPr marL="0" marR="0" indent="711200" algn="l" defTabSz="82550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FFFFFF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7pPr>
      <a:lvl8pPr marL="0" marR="0" indent="1066800" algn="l" defTabSz="82550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FFFFFF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8pPr>
      <a:lvl9pPr marL="0" marR="0" indent="1422400" algn="l" defTabSz="82550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FFFFFF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peckshield.com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contact@peckshield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Attack Vectors in DeFi Ecosystem"/>
          <p:cNvSpPr txBox="1">
            <a:spLocks noGrp="1"/>
          </p:cNvSpPr>
          <p:nvPr>
            <p:ph type="ctrTitle"/>
          </p:nvPr>
        </p:nvSpPr>
        <p:spPr>
          <a:xfrm>
            <a:off x="2029786" y="5385588"/>
            <a:ext cx="21132573" cy="1879224"/>
          </a:xfrm>
          <a:prstGeom prst="rect">
            <a:avLst/>
          </a:prstGeom>
        </p:spPr>
        <p:txBody>
          <a:bodyPr/>
          <a:lstStyle/>
          <a:p>
            <a:r>
              <a:t>Attack Vectors in DeFi Ecosystem</a:t>
            </a:r>
          </a:p>
        </p:txBody>
      </p:sp>
      <p:sp>
        <p:nvSpPr>
          <p:cNvPr id="64" name="Chiachih Wu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defTabSz="610870">
              <a:defRPr sz="4440"/>
            </a:lvl1pPr>
          </a:lstStyle>
          <a:p>
            <a:r>
              <a:t>Chiachih Wu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67" name="itchyDAO in MakerDAO Voting Contract (2/4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itchyDAO in MakerDAO Voting Contract (2/4)</a:t>
            </a:r>
          </a:p>
        </p:txBody>
      </p:sp>
      <p:pic>
        <p:nvPicPr>
          <p:cNvPr id="168" name="Screen Shot 2019-07-02 at 11.31.09 PM.png" descr="Screen Shot 2019-07-02 at 11.31.0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0032" y="1399612"/>
            <a:ext cx="12627712" cy="11764451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矩形"/>
          <p:cNvSpPr/>
          <p:nvPr/>
        </p:nvSpPr>
        <p:spPr>
          <a:xfrm>
            <a:off x="1654527" y="9733243"/>
            <a:ext cx="8266624" cy="3398583"/>
          </a:xfrm>
          <a:prstGeom prst="rect">
            <a:avLst/>
          </a:prstGeom>
          <a:ln w="508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0" name="2"/>
          <p:cNvSpPr txBox="1"/>
          <p:nvPr/>
        </p:nvSpPr>
        <p:spPr>
          <a:xfrm>
            <a:off x="9346993" y="9709916"/>
            <a:ext cx="32613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71" name="1. pre-calculate a slate with one victim proposal and one “salt” proposal"/>
          <p:cNvSpPr txBox="1"/>
          <p:nvPr/>
        </p:nvSpPr>
        <p:spPr>
          <a:xfrm>
            <a:off x="5856795" y="8286719"/>
            <a:ext cx="7306534" cy="1030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1. pre-calculate a slate with one victim proposal and one “salt” proposal</a:t>
            </a:r>
          </a:p>
        </p:txBody>
      </p:sp>
      <p:sp>
        <p:nvSpPr>
          <p:cNvPr id="172" name="矩形"/>
          <p:cNvSpPr/>
          <p:nvPr/>
        </p:nvSpPr>
        <p:spPr>
          <a:xfrm>
            <a:off x="2008606" y="4371516"/>
            <a:ext cx="9775566" cy="844452"/>
          </a:xfrm>
          <a:prstGeom prst="rect">
            <a:avLst/>
          </a:prstGeom>
          <a:ln w="508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3" name="3"/>
          <p:cNvSpPr txBox="1"/>
          <p:nvPr/>
        </p:nvSpPr>
        <p:spPr>
          <a:xfrm>
            <a:off x="2183026" y="4342575"/>
            <a:ext cx="326137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74" name="线条"/>
          <p:cNvSpPr/>
          <p:nvPr/>
        </p:nvSpPr>
        <p:spPr>
          <a:xfrm flipH="1">
            <a:off x="9520736" y="11298249"/>
            <a:ext cx="939527" cy="649548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5" name="线条"/>
          <p:cNvSpPr/>
          <p:nvPr/>
        </p:nvSpPr>
        <p:spPr>
          <a:xfrm flipH="1">
            <a:off x="9388444" y="11306459"/>
            <a:ext cx="1197689" cy="1475483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6" name="do nothing due to slates[slate] is empty"/>
          <p:cNvSpPr txBox="1"/>
          <p:nvPr/>
        </p:nvSpPr>
        <p:spPr>
          <a:xfrm>
            <a:off x="10249970" y="10102765"/>
            <a:ext cx="2930923" cy="1500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do nothing due to slates[slate] is empty</a:t>
            </a:r>
          </a:p>
        </p:txBody>
      </p:sp>
      <p:pic>
        <p:nvPicPr>
          <p:cNvPr id="177" name="Screen Shot 2019-07-03 at 12.02.50 AM.png" descr="Screen Shot 2019-07-03 at 12.02.5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261902" y="1399612"/>
            <a:ext cx="12751056" cy="6555968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矩形"/>
          <p:cNvSpPr/>
          <p:nvPr/>
        </p:nvSpPr>
        <p:spPr>
          <a:xfrm>
            <a:off x="20005874" y="5979459"/>
            <a:ext cx="2595633" cy="483043"/>
          </a:xfrm>
          <a:prstGeom prst="rect">
            <a:avLst/>
          </a:prstGeom>
          <a:ln w="508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9" name="矩形"/>
          <p:cNvSpPr/>
          <p:nvPr/>
        </p:nvSpPr>
        <p:spPr>
          <a:xfrm>
            <a:off x="19966427" y="2542032"/>
            <a:ext cx="2595633" cy="483044"/>
          </a:xfrm>
          <a:prstGeom prst="rect">
            <a:avLst/>
          </a:prstGeom>
          <a:ln w="508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0" name="yays.length = 0"/>
          <p:cNvSpPr txBox="1"/>
          <p:nvPr/>
        </p:nvSpPr>
        <p:spPr>
          <a:xfrm>
            <a:off x="19838229" y="5310080"/>
            <a:ext cx="293092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yays.length = 0</a:t>
            </a:r>
          </a:p>
        </p:txBody>
      </p:sp>
      <p:sp>
        <p:nvSpPr>
          <p:cNvPr id="181" name="yays.length = 0"/>
          <p:cNvSpPr txBox="1"/>
          <p:nvPr/>
        </p:nvSpPr>
        <p:spPr>
          <a:xfrm>
            <a:off x="19838229" y="1894126"/>
            <a:ext cx="293092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yays.length = 0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3623938" y="13218210"/>
            <a:ext cx="322581" cy="457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84" name="itchyDAO in MakerDAO Voting Contract (3/4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itchyDAO in MakerDAO Voting Contract (3/4)</a:t>
            </a:r>
          </a:p>
        </p:txBody>
      </p:sp>
      <p:pic>
        <p:nvPicPr>
          <p:cNvPr id="185" name="Screen Shot 2019-07-02 at 11.32.18 PM.png" descr="Screen Shot 2019-07-02 at 11.32.1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83364" y="1688822"/>
            <a:ext cx="17417272" cy="10427256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矩形"/>
          <p:cNvSpPr/>
          <p:nvPr/>
        </p:nvSpPr>
        <p:spPr>
          <a:xfrm>
            <a:off x="5809229" y="9735014"/>
            <a:ext cx="9775567" cy="844452"/>
          </a:xfrm>
          <a:prstGeom prst="rect">
            <a:avLst/>
          </a:prstGeom>
          <a:ln w="508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7" name="4"/>
          <p:cNvSpPr txBox="1"/>
          <p:nvPr/>
        </p:nvSpPr>
        <p:spPr>
          <a:xfrm>
            <a:off x="5983649" y="9706073"/>
            <a:ext cx="32613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188" name="The victim proposal is subWeight()’ed w/o any addWeight()"/>
          <p:cNvSpPr txBox="1"/>
          <p:nvPr/>
        </p:nvSpPr>
        <p:spPr>
          <a:xfrm>
            <a:off x="11581262" y="8205772"/>
            <a:ext cx="7280938" cy="1030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The victim proposal is subWeight()’ed w/o any addWeight()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91" name="itchyDAO in MakerDAO Voting Contract (4/4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itchyDAO in MakerDAO Voting Contract (4/4)</a:t>
            </a:r>
          </a:p>
        </p:txBody>
      </p:sp>
      <p:pic>
        <p:nvPicPr>
          <p:cNvPr id="192" name="Screen Shot 2019-07-03 at 12.02.50 AM.png" descr="Screen Shot 2019-07-03 at 12.02.5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10958" y="1690441"/>
            <a:ext cx="12751056" cy="65559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Screen Shot 2019-07-02 at 11.43.49 PM.png" descr="Screen Shot 2019-07-02 at 11.43.4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35808" y="8591384"/>
            <a:ext cx="17901356" cy="3930185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矩形"/>
          <p:cNvSpPr/>
          <p:nvPr/>
        </p:nvSpPr>
        <p:spPr>
          <a:xfrm>
            <a:off x="7527025" y="6696686"/>
            <a:ext cx="10536916" cy="1172656"/>
          </a:xfrm>
          <a:prstGeom prst="rect">
            <a:avLst/>
          </a:prstGeom>
          <a:ln w="508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5" name="矩形"/>
          <p:cNvSpPr/>
          <p:nvPr/>
        </p:nvSpPr>
        <p:spPr>
          <a:xfrm>
            <a:off x="5850340" y="11435398"/>
            <a:ext cx="13215352" cy="705127"/>
          </a:xfrm>
          <a:prstGeom prst="rect">
            <a:avLst/>
          </a:prstGeom>
          <a:ln w="508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6" name="A voter of the victim proposal can’t free() her tokens afterward."/>
          <p:cNvSpPr txBox="1"/>
          <p:nvPr/>
        </p:nvSpPr>
        <p:spPr>
          <a:xfrm>
            <a:off x="10958561" y="4107625"/>
            <a:ext cx="7280939" cy="103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A voter of the victim proposal can’t free() her tokens afterward.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99" name="AirSwap Wrapper Authentication (1/5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AirSwap Wrapper Authentication (1/5)</a:t>
            </a:r>
          </a:p>
        </p:txBody>
      </p:sp>
      <p:pic>
        <p:nvPicPr>
          <p:cNvPr id="200" name="aliceBobCharlie.png" descr="aliceBobCharlie.png"/>
          <p:cNvPicPr>
            <a:picLocks noChangeAspect="1"/>
          </p:cNvPicPr>
          <p:nvPr/>
        </p:nvPicPr>
        <p:blipFill>
          <a:blip r:embed="rId2">
            <a:extLst/>
          </a:blip>
          <a:srcRect l="2518" t="15897" r="82211" b="46817"/>
          <a:stretch>
            <a:fillRect/>
          </a:stretch>
        </p:blipFill>
        <p:spPr>
          <a:xfrm>
            <a:off x="2745982" y="3325971"/>
            <a:ext cx="1716354" cy="2490723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Alice"/>
          <p:cNvSpPr txBox="1"/>
          <p:nvPr/>
        </p:nvSpPr>
        <p:spPr>
          <a:xfrm>
            <a:off x="3099590" y="5916278"/>
            <a:ext cx="100927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Alice</a:t>
            </a:r>
          </a:p>
        </p:txBody>
      </p:sp>
      <p:pic>
        <p:nvPicPr>
          <p:cNvPr id="202" name="aliceBobCharlie.png" descr="aliceBobCharlie.png"/>
          <p:cNvPicPr>
            <a:picLocks noChangeAspect="1"/>
          </p:cNvPicPr>
          <p:nvPr/>
        </p:nvPicPr>
        <p:blipFill>
          <a:blip r:embed="rId2">
            <a:extLst/>
          </a:blip>
          <a:srcRect l="78751" t="11841" r="5977" b="47149"/>
          <a:stretch>
            <a:fillRect/>
          </a:stretch>
        </p:blipFill>
        <p:spPr>
          <a:xfrm>
            <a:off x="8755889" y="3255511"/>
            <a:ext cx="1716353" cy="2739497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Bob"/>
          <p:cNvSpPr txBox="1"/>
          <p:nvPr/>
        </p:nvSpPr>
        <p:spPr>
          <a:xfrm>
            <a:off x="9190077" y="5970238"/>
            <a:ext cx="84810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Bob</a:t>
            </a:r>
          </a:p>
        </p:txBody>
      </p:sp>
      <p:sp>
        <p:nvSpPr>
          <p:cNvPr id="204" name="线条"/>
          <p:cNvSpPr/>
          <p:nvPr/>
        </p:nvSpPr>
        <p:spPr>
          <a:xfrm>
            <a:off x="4284879" y="6124242"/>
            <a:ext cx="4729180" cy="1"/>
          </a:xfrm>
          <a:prstGeom prst="line">
            <a:avLst/>
          </a:prstGeom>
          <a:ln w="76200">
            <a:solidFill>
              <a:srgbClr val="000000"/>
            </a:solidFill>
            <a:custDash>
              <a:ds d="200000" sp="200000"/>
            </a:custDash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05" name="aliceBobCharlie.png" descr="aliceBobCharlie.png"/>
          <p:cNvPicPr>
            <a:picLocks noChangeAspect="1"/>
          </p:cNvPicPr>
          <p:nvPr/>
        </p:nvPicPr>
        <p:blipFill>
          <a:blip r:embed="rId2">
            <a:extLst/>
          </a:blip>
          <a:srcRect l="2518" t="15897" r="82211" b="46817"/>
          <a:stretch>
            <a:fillRect/>
          </a:stretch>
        </p:blipFill>
        <p:spPr>
          <a:xfrm>
            <a:off x="12694316" y="3351710"/>
            <a:ext cx="1716353" cy="2490723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Alice"/>
          <p:cNvSpPr txBox="1"/>
          <p:nvPr/>
        </p:nvSpPr>
        <p:spPr>
          <a:xfrm>
            <a:off x="13047924" y="5942016"/>
            <a:ext cx="1009270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Alice</a:t>
            </a:r>
          </a:p>
        </p:txBody>
      </p:sp>
      <p:pic>
        <p:nvPicPr>
          <p:cNvPr id="207" name="aliceBobCharlie.png" descr="aliceBobCharlie.png"/>
          <p:cNvPicPr>
            <a:picLocks noChangeAspect="1"/>
          </p:cNvPicPr>
          <p:nvPr/>
        </p:nvPicPr>
        <p:blipFill>
          <a:blip r:embed="rId2">
            <a:extLst/>
          </a:blip>
          <a:srcRect l="78751" t="11841" r="5977" b="47149"/>
          <a:stretch>
            <a:fillRect/>
          </a:stretch>
        </p:blipFill>
        <p:spPr>
          <a:xfrm>
            <a:off x="18704222" y="3281249"/>
            <a:ext cx="1716353" cy="2739497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Bob"/>
          <p:cNvSpPr txBox="1"/>
          <p:nvPr/>
        </p:nvSpPr>
        <p:spPr>
          <a:xfrm>
            <a:off x="19138411" y="5995976"/>
            <a:ext cx="848107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Bob</a:t>
            </a:r>
          </a:p>
        </p:txBody>
      </p:sp>
      <p:sp>
        <p:nvSpPr>
          <p:cNvPr id="209" name="AirSwap v2"/>
          <p:cNvSpPr/>
          <p:nvPr/>
        </p:nvSpPr>
        <p:spPr>
          <a:xfrm>
            <a:off x="15482516" y="2270831"/>
            <a:ext cx="2230571" cy="5390754"/>
          </a:xfrm>
          <a:prstGeom prst="roundRect">
            <a:avLst>
              <a:gd name="adj" fmla="val 20754"/>
            </a:avLst>
          </a:prstGeom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AirSwap v2</a:t>
            </a:r>
          </a:p>
        </p:txBody>
      </p:sp>
      <p:sp>
        <p:nvSpPr>
          <p:cNvPr id="210" name="wrapper"/>
          <p:cNvSpPr/>
          <p:nvPr/>
        </p:nvSpPr>
        <p:spPr>
          <a:xfrm>
            <a:off x="15607864" y="5296398"/>
            <a:ext cx="1979878" cy="2201401"/>
          </a:xfrm>
          <a:prstGeom prst="roundRect">
            <a:avLst>
              <a:gd name="adj" fmla="val 23382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wrapper</a:t>
            </a:r>
          </a:p>
        </p:txBody>
      </p:sp>
      <p:sp>
        <p:nvSpPr>
          <p:cNvPr id="211" name="swap()"/>
          <p:cNvSpPr txBox="1"/>
          <p:nvPr/>
        </p:nvSpPr>
        <p:spPr>
          <a:xfrm>
            <a:off x="15926988" y="5413205"/>
            <a:ext cx="1341629" cy="58511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swap()</a:t>
            </a:r>
          </a:p>
        </p:txBody>
      </p:sp>
      <p:sp>
        <p:nvSpPr>
          <p:cNvPr id="212" name="线条"/>
          <p:cNvSpPr/>
          <p:nvPr/>
        </p:nvSpPr>
        <p:spPr>
          <a:xfrm>
            <a:off x="14233213" y="6149980"/>
            <a:ext cx="4729179" cy="1"/>
          </a:xfrm>
          <a:prstGeom prst="line">
            <a:avLst/>
          </a:prstGeom>
          <a:ln w="76200">
            <a:solidFill>
              <a:srgbClr val="000000"/>
            </a:solidFill>
            <a:custDash>
              <a:ds d="200000" sp="200000"/>
            </a:custDash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3" name="AirSwap v1"/>
          <p:cNvSpPr/>
          <p:nvPr/>
        </p:nvSpPr>
        <p:spPr>
          <a:xfrm>
            <a:off x="5493893" y="2270831"/>
            <a:ext cx="2230571" cy="5390754"/>
          </a:xfrm>
          <a:prstGeom prst="roundRect">
            <a:avLst>
              <a:gd name="adj" fmla="val 20754"/>
            </a:avLst>
          </a:prstGeom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AirSwap v1</a:t>
            </a:r>
          </a:p>
        </p:txBody>
      </p:sp>
      <p:sp>
        <p:nvSpPr>
          <p:cNvPr id="214" name="fill()"/>
          <p:cNvSpPr txBox="1"/>
          <p:nvPr/>
        </p:nvSpPr>
        <p:spPr>
          <a:xfrm>
            <a:off x="6228126" y="5413205"/>
            <a:ext cx="762102" cy="58511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fill()</a:t>
            </a:r>
          </a:p>
        </p:txBody>
      </p:sp>
      <p:sp>
        <p:nvSpPr>
          <p:cNvPr id="215" name="(Alice, 1000, DAI addr, Bob, 6, 0x0)"/>
          <p:cNvSpPr/>
          <p:nvPr/>
        </p:nvSpPr>
        <p:spPr>
          <a:xfrm>
            <a:off x="2248057" y="5939895"/>
            <a:ext cx="7314010" cy="31392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587" y="0"/>
                </a:moveTo>
                <a:lnTo>
                  <a:pt x="10639" y="15521"/>
                </a:lnTo>
                <a:lnTo>
                  <a:pt x="0" y="1552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5521"/>
                </a:lnTo>
                <a:lnTo>
                  <a:pt x="11534" y="15521"/>
                </a:lnTo>
                <a:lnTo>
                  <a:pt x="1258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(Alice, 1000, DAI addr, Bob, 6, 0x0)</a:t>
            </a:r>
          </a:p>
        </p:txBody>
      </p:sp>
      <p:sp>
        <p:nvSpPr>
          <p:cNvPr id="216" name="(Alice, 1000, DAI addr, Bob, 6, WETH addr)"/>
          <p:cNvSpPr/>
          <p:nvPr/>
        </p:nvSpPr>
        <p:spPr>
          <a:xfrm>
            <a:off x="11061857" y="6808247"/>
            <a:ext cx="8228013" cy="43580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99" y="0"/>
                </a:moveTo>
                <a:lnTo>
                  <a:pt x="10758" y="17221"/>
                </a:lnTo>
                <a:lnTo>
                  <a:pt x="0" y="17221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7221"/>
                </a:lnTo>
                <a:lnTo>
                  <a:pt x="11575" y="17221"/>
                </a:lnTo>
                <a:lnTo>
                  <a:pt x="1409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(Alice, 1000, DAI addr, Bob, 6, WETH addr)</a:t>
            </a:r>
          </a:p>
        </p:txBody>
      </p:sp>
      <p:sp>
        <p:nvSpPr>
          <p:cNvPr id="217" name="WETH"/>
          <p:cNvSpPr/>
          <p:nvPr/>
        </p:nvSpPr>
        <p:spPr>
          <a:xfrm>
            <a:off x="18280820" y="8089968"/>
            <a:ext cx="2230571" cy="1629041"/>
          </a:xfrm>
          <a:prstGeom prst="roundRect">
            <a:avLst>
              <a:gd name="adj" fmla="val 28418"/>
            </a:avLst>
          </a:prstGeom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WETH</a:t>
            </a:r>
          </a:p>
        </p:txBody>
      </p:sp>
      <p:sp>
        <p:nvSpPr>
          <p:cNvPr id="218" name="线条"/>
          <p:cNvSpPr/>
          <p:nvPr/>
        </p:nvSpPr>
        <p:spPr>
          <a:xfrm>
            <a:off x="17554780" y="7131139"/>
            <a:ext cx="989422" cy="870470"/>
          </a:xfrm>
          <a:prstGeom prst="line">
            <a:avLst/>
          </a:prstGeom>
          <a:ln w="63500">
            <a:solidFill>
              <a:schemeClr val="accent3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9" name="线条"/>
          <p:cNvSpPr/>
          <p:nvPr/>
        </p:nvSpPr>
        <p:spPr>
          <a:xfrm>
            <a:off x="17443890" y="7463849"/>
            <a:ext cx="894606" cy="741381"/>
          </a:xfrm>
          <a:prstGeom prst="line">
            <a:avLst/>
          </a:prstGeom>
          <a:ln w="63500">
            <a:solidFill>
              <a:schemeClr val="accent3"/>
            </a:solidFill>
            <a:miter lim="400000"/>
            <a:head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222" name="AirSwap Wrapper Authentication (2/5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AirSwap Wrapper Authentication (2/5)</a:t>
            </a:r>
          </a:p>
        </p:txBody>
      </p:sp>
      <p:pic>
        <p:nvPicPr>
          <p:cNvPr id="223" name="Screen Shot 2019-10-05 at 10.43.21 AM.png" descr="Screen Shot 2019-10-05 at 10.43.2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4106" y="5622260"/>
            <a:ext cx="13195301" cy="6591301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sp>
        <p:nvSpPr>
          <p:cNvPr id="224" name="Wrapper"/>
          <p:cNvSpPr txBox="1"/>
          <p:nvPr/>
        </p:nvSpPr>
        <p:spPr>
          <a:xfrm>
            <a:off x="1141054" y="5666680"/>
            <a:ext cx="1725271" cy="585113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Wrapper</a:t>
            </a:r>
          </a:p>
        </p:txBody>
      </p:sp>
      <p:pic>
        <p:nvPicPr>
          <p:cNvPr id="225" name="Screen Shot 2019-10-05 at 10.58.52 AM.png" descr="Screen Shot 2019-10-05 at 10.58.52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50820" y="2558050"/>
            <a:ext cx="11557001" cy="9258301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sp>
        <p:nvSpPr>
          <p:cNvPr id="226" name="Swap"/>
          <p:cNvSpPr txBox="1"/>
          <p:nvPr/>
        </p:nvSpPr>
        <p:spPr>
          <a:xfrm>
            <a:off x="22271723" y="2534539"/>
            <a:ext cx="1168096" cy="58511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Swap</a:t>
            </a:r>
          </a:p>
        </p:txBody>
      </p:sp>
      <p:sp>
        <p:nvSpPr>
          <p:cNvPr id="227" name="箭头"/>
          <p:cNvSpPr/>
          <p:nvPr/>
        </p:nvSpPr>
        <p:spPr>
          <a:xfrm>
            <a:off x="8984382" y="9107079"/>
            <a:ext cx="3176919" cy="312871"/>
          </a:xfrm>
          <a:prstGeom prst="rightArrow">
            <a:avLst>
              <a:gd name="adj1" fmla="val 32000"/>
              <a:gd name="adj2" fmla="val 259789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8" name="矩形"/>
          <p:cNvSpPr/>
          <p:nvPr/>
        </p:nvSpPr>
        <p:spPr>
          <a:xfrm>
            <a:off x="12206327" y="8854954"/>
            <a:ext cx="9398229" cy="1696840"/>
          </a:xfrm>
          <a:prstGeom prst="rect">
            <a:avLst/>
          </a:prstGeom>
          <a:ln w="508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9" name="Taker needs to authorize the wrapper contract"/>
          <p:cNvSpPr txBox="1"/>
          <p:nvPr/>
        </p:nvSpPr>
        <p:spPr>
          <a:xfrm>
            <a:off x="18583819" y="10589087"/>
            <a:ext cx="4852488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>
                <a:solidFill>
                  <a:schemeClr val="accent5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Taker needs to authorize the wrapper contract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32" name="AirSwap Wrapper Authentication (3/5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AirSwap Wrapper Authentication (3/5)</a:t>
            </a:r>
          </a:p>
        </p:txBody>
      </p:sp>
      <p:pic>
        <p:nvPicPr>
          <p:cNvPr id="233" name="Screen Shot 2019-10-05 at 10.58.52 AM.png" descr="Screen Shot 2019-10-05 at 10.58.5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50820" y="2558050"/>
            <a:ext cx="11557001" cy="9258301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sp>
        <p:nvSpPr>
          <p:cNvPr id="234" name="Swap"/>
          <p:cNvSpPr txBox="1"/>
          <p:nvPr/>
        </p:nvSpPr>
        <p:spPr>
          <a:xfrm>
            <a:off x="22271723" y="2534539"/>
            <a:ext cx="1168096" cy="58511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Swap</a:t>
            </a:r>
          </a:p>
        </p:txBody>
      </p:sp>
      <p:sp>
        <p:nvSpPr>
          <p:cNvPr id="235" name="矩形"/>
          <p:cNvSpPr/>
          <p:nvPr/>
        </p:nvSpPr>
        <p:spPr>
          <a:xfrm>
            <a:off x="12206327" y="8854954"/>
            <a:ext cx="9398229" cy="1696840"/>
          </a:xfrm>
          <a:prstGeom prst="rect">
            <a:avLst/>
          </a:prstGeom>
          <a:ln w="508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36" name="Screen Shot 2019-10-06 at 10.17.38 PM.png" descr="Screen Shot 2019-10-06 at 10.17.3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5576" y="3590307"/>
            <a:ext cx="12738101" cy="4127501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sp>
        <p:nvSpPr>
          <p:cNvPr id="237" name="Swap"/>
          <p:cNvSpPr txBox="1"/>
          <p:nvPr/>
        </p:nvSpPr>
        <p:spPr>
          <a:xfrm>
            <a:off x="12035523" y="3592872"/>
            <a:ext cx="1168096" cy="58511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Swap</a:t>
            </a:r>
          </a:p>
        </p:txBody>
      </p:sp>
      <p:sp>
        <p:nvSpPr>
          <p:cNvPr id="240" name="连接线"/>
          <p:cNvSpPr/>
          <p:nvPr/>
        </p:nvSpPr>
        <p:spPr>
          <a:xfrm>
            <a:off x="3491196" y="7886765"/>
            <a:ext cx="8689729" cy="20150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56" h="20690" extrusionOk="0">
                <a:moveTo>
                  <a:pt x="20856" y="20594"/>
                </a:moveTo>
                <a:cubicBezTo>
                  <a:pt x="6187" y="21600"/>
                  <a:pt x="-744" y="14735"/>
                  <a:pt x="63" y="0"/>
                </a:cubicBezTo>
              </a:path>
            </a:pathLst>
          </a:custGeom>
          <a:ln w="76200">
            <a:solidFill>
              <a:schemeClr val="accent5">
                <a:hueOff val="-82419"/>
                <a:satOff val="-9513"/>
                <a:lumOff val="-16343"/>
              </a:schemeClr>
            </a:solidFill>
            <a:custDash>
              <a:ds d="200000" sp="200000"/>
            </a:custDash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39" name="Anyone can impersonate a previous taker to “make” an order with signature.v = 0"/>
          <p:cNvSpPr txBox="1"/>
          <p:nvPr/>
        </p:nvSpPr>
        <p:spPr>
          <a:xfrm>
            <a:off x="1777485" y="9785273"/>
            <a:ext cx="5267819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>
                <a:solidFill>
                  <a:schemeClr val="accent5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Anyone can impersonate a previous taker to “make” an order with signature.v = 0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43" name="AirSwap Wrapper Authentication (4/5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AirSwap Wrapper Authentication (4/5)</a:t>
            </a:r>
          </a:p>
        </p:txBody>
      </p:sp>
      <p:pic>
        <p:nvPicPr>
          <p:cNvPr id="244" name="aliceBobCharlie.png" descr="aliceBobCharlie.png"/>
          <p:cNvPicPr>
            <a:picLocks noChangeAspect="1"/>
          </p:cNvPicPr>
          <p:nvPr/>
        </p:nvPicPr>
        <p:blipFill>
          <a:blip r:embed="rId2">
            <a:extLst/>
          </a:blip>
          <a:srcRect l="2518" t="15897" r="82211" b="46817"/>
          <a:stretch>
            <a:fillRect/>
          </a:stretch>
        </p:blipFill>
        <p:spPr>
          <a:xfrm>
            <a:off x="7817516" y="3507003"/>
            <a:ext cx="1716353" cy="2490723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Alice"/>
          <p:cNvSpPr txBox="1"/>
          <p:nvPr/>
        </p:nvSpPr>
        <p:spPr>
          <a:xfrm>
            <a:off x="8171124" y="6097310"/>
            <a:ext cx="100927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Alice</a:t>
            </a:r>
          </a:p>
        </p:txBody>
      </p:sp>
      <p:pic>
        <p:nvPicPr>
          <p:cNvPr id="246" name="aliceBobCharlie.png" descr="aliceBobCharlie.png"/>
          <p:cNvPicPr>
            <a:picLocks noChangeAspect="1"/>
          </p:cNvPicPr>
          <p:nvPr/>
        </p:nvPicPr>
        <p:blipFill>
          <a:blip r:embed="rId2">
            <a:extLst/>
          </a:blip>
          <a:srcRect l="78751" t="11841" r="5977" b="47149"/>
          <a:stretch>
            <a:fillRect/>
          </a:stretch>
        </p:blipFill>
        <p:spPr>
          <a:xfrm>
            <a:off x="13827422" y="3436543"/>
            <a:ext cx="1716353" cy="2739497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Bob"/>
          <p:cNvSpPr txBox="1"/>
          <p:nvPr/>
        </p:nvSpPr>
        <p:spPr>
          <a:xfrm>
            <a:off x="14261611" y="6151270"/>
            <a:ext cx="84810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Bob</a:t>
            </a:r>
          </a:p>
        </p:txBody>
      </p:sp>
      <p:sp>
        <p:nvSpPr>
          <p:cNvPr id="248" name="AirSwap v2"/>
          <p:cNvSpPr/>
          <p:nvPr/>
        </p:nvSpPr>
        <p:spPr>
          <a:xfrm>
            <a:off x="10605716" y="2901947"/>
            <a:ext cx="2230571" cy="7912106"/>
          </a:xfrm>
          <a:prstGeom prst="roundRect">
            <a:avLst>
              <a:gd name="adj" fmla="val 20754"/>
            </a:avLst>
          </a:prstGeom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AirSwap v2</a:t>
            </a:r>
          </a:p>
        </p:txBody>
      </p:sp>
      <p:sp>
        <p:nvSpPr>
          <p:cNvPr id="249" name="线条"/>
          <p:cNvSpPr/>
          <p:nvPr/>
        </p:nvSpPr>
        <p:spPr>
          <a:xfrm>
            <a:off x="9356413" y="6305274"/>
            <a:ext cx="4729179" cy="1"/>
          </a:xfrm>
          <a:prstGeom prst="line">
            <a:avLst/>
          </a:prstGeom>
          <a:ln w="76200">
            <a:solidFill>
              <a:srgbClr val="000000"/>
            </a:solidFill>
            <a:custDash>
              <a:ds d="200000" sp="200000"/>
            </a:custDash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0" name="(Alice, 1000, DAI addr, Bob, 6, WETH addr)"/>
          <p:cNvSpPr/>
          <p:nvPr/>
        </p:nvSpPr>
        <p:spPr>
          <a:xfrm>
            <a:off x="514685" y="2468344"/>
            <a:ext cx="8227931" cy="8835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(Alice, 1000, DAI addr, Bob, 6, WETH addr)</a:t>
            </a:r>
          </a:p>
        </p:txBody>
      </p:sp>
      <p:sp>
        <p:nvSpPr>
          <p:cNvPr id="251" name="authorize(Wrapper)"/>
          <p:cNvSpPr/>
          <p:nvPr/>
        </p:nvSpPr>
        <p:spPr>
          <a:xfrm>
            <a:off x="15565966" y="2731029"/>
            <a:ext cx="4488458" cy="1163638"/>
          </a:xfrm>
          <a:prstGeom prst="wedgeEllipseCallout">
            <a:avLst>
              <a:gd name="adj1" fmla="val -49685"/>
              <a:gd name="adj2" fmla="val 69412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authorize(Wrapper)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3605777" y="13218210"/>
            <a:ext cx="358903" cy="457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54" name="AirSwap Wrapper Authentication (5/5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AirSwap Wrapper Authentication (5/5)</a:t>
            </a:r>
          </a:p>
        </p:txBody>
      </p:sp>
      <p:pic>
        <p:nvPicPr>
          <p:cNvPr id="255" name="aliceBobCharlie.png" descr="aliceBobCharlie.png"/>
          <p:cNvPicPr>
            <a:picLocks noChangeAspect="1"/>
          </p:cNvPicPr>
          <p:nvPr/>
        </p:nvPicPr>
        <p:blipFill>
          <a:blip r:embed="rId2">
            <a:extLst/>
          </a:blip>
          <a:srcRect l="2518" t="15897" r="82211" b="46817"/>
          <a:stretch>
            <a:fillRect/>
          </a:stretch>
        </p:blipFill>
        <p:spPr>
          <a:xfrm>
            <a:off x="7817516" y="3507003"/>
            <a:ext cx="1716353" cy="2490723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Alice"/>
          <p:cNvSpPr txBox="1"/>
          <p:nvPr/>
        </p:nvSpPr>
        <p:spPr>
          <a:xfrm>
            <a:off x="8171124" y="6097310"/>
            <a:ext cx="100927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Alice</a:t>
            </a:r>
          </a:p>
        </p:txBody>
      </p:sp>
      <p:pic>
        <p:nvPicPr>
          <p:cNvPr id="257" name="aliceBobCharlie.png" descr="aliceBobCharlie.png"/>
          <p:cNvPicPr>
            <a:picLocks noChangeAspect="1"/>
          </p:cNvPicPr>
          <p:nvPr/>
        </p:nvPicPr>
        <p:blipFill>
          <a:blip r:embed="rId2">
            <a:extLst/>
          </a:blip>
          <a:srcRect l="78751" t="11841" r="5977" b="47149"/>
          <a:stretch>
            <a:fillRect/>
          </a:stretch>
        </p:blipFill>
        <p:spPr>
          <a:xfrm>
            <a:off x="13827422" y="3436543"/>
            <a:ext cx="1716353" cy="2739497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Bob"/>
          <p:cNvSpPr txBox="1"/>
          <p:nvPr/>
        </p:nvSpPr>
        <p:spPr>
          <a:xfrm>
            <a:off x="14261611" y="6151270"/>
            <a:ext cx="84810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Bob</a:t>
            </a:r>
          </a:p>
        </p:txBody>
      </p:sp>
      <p:sp>
        <p:nvSpPr>
          <p:cNvPr id="259" name="AirSwap v2"/>
          <p:cNvSpPr/>
          <p:nvPr/>
        </p:nvSpPr>
        <p:spPr>
          <a:xfrm>
            <a:off x="10605716" y="2901947"/>
            <a:ext cx="2230571" cy="7912106"/>
          </a:xfrm>
          <a:prstGeom prst="roundRect">
            <a:avLst>
              <a:gd name="adj" fmla="val 20754"/>
            </a:avLst>
          </a:prstGeom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AirSwap v2</a:t>
            </a:r>
          </a:p>
        </p:txBody>
      </p:sp>
      <p:sp>
        <p:nvSpPr>
          <p:cNvPr id="260" name="线条"/>
          <p:cNvSpPr/>
          <p:nvPr/>
        </p:nvSpPr>
        <p:spPr>
          <a:xfrm>
            <a:off x="9356413" y="6305274"/>
            <a:ext cx="4729179" cy="1"/>
          </a:xfrm>
          <a:prstGeom prst="line">
            <a:avLst/>
          </a:prstGeom>
          <a:ln w="76200">
            <a:solidFill>
              <a:srgbClr val="000000"/>
            </a:solidFill>
            <a:custDash>
              <a:ds d="200000" sp="200000"/>
            </a:custDash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1" name="(Alice, 1000, DAI addr, Bob, 6, WETH addr)"/>
          <p:cNvSpPr/>
          <p:nvPr/>
        </p:nvSpPr>
        <p:spPr>
          <a:xfrm>
            <a:off x="514685" y="2468344"/>
            <a:ext cx="8227931" cy="8835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(Alice, 1000, DAI addr, Bob, 6, WETH addr)</a:t>
            </a:r>
          </a:p>
        </p:txBody>
      </p:sp>
      <p:pic>
        <p:nvPicPr>
          <p:cNvPr id="262" name="hacker.png" descr="hack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08793" y="7514506"/>
            <a:ext cx="3403601" cy="3403601"/>
          </a:xfrm>
          <a:prstGeom prst="rect">
            <a:avLst/>
          </a:prstGeom>
          <a:ln w="12700">
            <a:miter lim="400000"/>
          </a:ln>
        </p:spPr>
      </p:pic>
      <p:sp>
        <p:nvSpPr>
          <p:cNvPr id="263" name="线条"/>
          <p:cNvSpPr/>
          <p:nvPr/>
        </p:nvSpPr>
        <p:spPr>
          <a:xfrm>
            <a:off x="9483413" y="8611817"/>
            <a:ext cx="4475178" cy="1"/>
          </a:xfrm>
          <a:prstGeom prst="line">
            <a:avLst/>
          </a:prstGeom>
          <a:ln w="76200">
            <a:solidFill>
              <a:srgbClr val="000000"/>
            </a:solidFill>
            <a:custDash>
              <a:ds d="200000" sp="200000"/>
            </a:custDash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4" name="(Bob, 1000, DAI addr, BlackHat, 0, WETH addr)"/>
          <p:cNvSpPr/>
          <p:nvPr/>
        </p:nvSpPr>
        <p:spPr>
          <a:xfrm>
            <a:off x="14261611" y="11000199"/>
            <a:ext cx="9207022" cy="883577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(Bob, 1000, DAI addr, BlackHat, 0, WETH addr)</a:t>
            </a:r>
          </a:p>
        </p:txBody>
      </p:sp>
      <p:pic>
        <p:nvPicPr>
          <p:cNvPr id="265" name="aliceBobCharlie.png" descr="aliceBobCharlie.png"/>
          <p:cNvPicPr>
            <a:picLocks noChangeAspect="1"/>
          </p:cNvPicPr>
          <p:nvPr/>
        </p:nvPicPr>
        <p:blipFill>
          <a:blip r:embed="rId2">
            <a:alphaModFix amt="49620"/>
            <a:extLst/>
          </a:blip>
          <a:srcRect l="78751" t="11841" r="5977" b="47149"/>
          <a:stretch>
            <a:fillRect/>
          </a:stretch>
        </p:blipFill>
        <p:spPr>
          <a:xfrm>
            <a:off x="13908003" y="7578719"/>
            <a:ext cx="1716353" cy="2739497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Bob"/>
          <p:cNvSpPr txBox="1"/>
          <p:nvPr/>
        </p:nvSpPr>
        <p:spPr>
          <a:xfrm>
            <a:off x="14342192" y="10293445"/>
            <a:ext cx="848107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Bob</a:t>
            </a:r>
          </a:p>
        </p:txBody>
      </p:sp>
      <p:sp>
        <p:nvSpPr>
          <p:cNvPr id="267" name="???"/>
          <p:cNvSpPr/>
          <p:nvPr/>
        </p:nvSpPr>
        <p:spPr>
          <a:xfrm>
            <a:off x="15565966" y="2018770"/>
            <a:ext cx="2294203" cy="1875897"/>
          </a:xfrm>
          <a:prstGeom prst="wedgeEllipseCallout">
            <a:avLst>
              <a:gd name="adj1" fmla="val -49385"/>
              <a:gd name="adj2" fmla="val 62042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???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270" name="Attack Vectors that You Should to Put More Eyes On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3173084" cy="895252"/>
          </a:xfrm>
          <a:prstGeom prst="rect">
            <a:avLst/>
          </a:prstGeom>
        </p:spPr>
        <p:txBody>
          <a:bodyPr/>
          <a:lstStyle/>
          <a:p>
            <a:r>
              <a:t>Attack Vectors that You Should to Put More Eyes On</a:t>
            </a:r>
          </a:p>
        </p:txBody>
      </p:sp>
      <p:sp>
        <p:nvSpPr>
          <p:cNvPr id="271" name="Smart Contract…"/>
          <p:cNvSpPr txBox="1">
            <a:spLocks noGrp="1"/>
          </p:cNvSpPr>
          <p:nvPr>
            <p:ph type="body" idx="1"/>
          </p:nvPr>
        </p:nvSpPr>
        <p:spPr>
          <a:xfrm>
            <a:off x="820244" y="2216497"/>
            <a:ext cx="22743512" cy="10130681"/>
          </a:xfrm>
          <a:prstGeom prst="rect">
            <a:avLst/>
          </a:prstGeom>
        </p:spPr>
        <p:txBody>
          <a:bodyPr/>
          <a:lstStyle/>
          <a:p>
            <a:pPr marL="323850" indent="-323850" defTabSz="701675">
              <a:buSzPct val="100000"/>
              <a:buChar char="•"/>
              <a:defRPr sz="4250"/>
            </a:pPr>
            <a:r>
              <a:rPr b="1" dirty="0"/>
              <a:t>Smart Contract</a:t>
            </a:r>
          </a:p>
          <a:p>
            <a:pPr marL="626110" lvl="5" indent="-323850" defTabSz="701675">
              <a:buSzPct val="100000"/>
              <a:buChar char="•"/>
              <a:defRPr sz="4250">
                <a:solidFill>
                  <a:srgbClr val="000000"/>
                </a:solidFill>
              </a:defRPr>
            </a:pPr>
            <a:r>
              <a:rPr dirty="0"/>
              <a:t>Underlying EVM behaviors</a:t>
            </a:r>
          </a:p>
          <a:p>
            <a:pPr marL="928369" lvl="6" indent="-323850" defTabSz="701675">
              <a:buSzPct val="100000"/>
              <a:buChar char="•"/>
              <a:defRPr sz="4250">
                <a:solidFill>
                  <a:srgbClr val="000000"/>
                </a:solidFill>
              </a:defRPr>
            </a:pPr>
            <a:r>
              <a:rPr dirty="0"/>
              <a:t>0x, Edgeware</a:t>
            </a:r>
          </a:p>
          <a:p>
            <a:pPr marL="626110" lvl="5" indent="-323850" defTabSz="701675">
              <a:buSzPct val="100000"/>
              <a:buChar char="•"/>
              <a:defRPr sz="4250">
                <a:solidFill>
                  <a:srgbClr val="000000"/>
                </a:solidFill>
              </a:defRPr>
            </a:pPr>
            <a:r>
              <a:rPr b="1" dirty="0"/>
              <a:t>Corner cases that cause Denial-of-Service</a:t>
            </a:r>
          </a:p>
          <a:p>
            <a:pPr marL="928369" lvl="6" indent="-323850" defTabSz="701675">
              <a:buSzPct val="100000"/>
              <a:buChar char="•"/>
              <a:defRPr sz="4250">
                <a:solidFill>
                  <a:srgbClr val="000000"/>
                </a:solidFill>
              </a:defRPr>
            </a:pPr>
            <a:r>
              <a:rPr dirty="0"/>
              <a:t>Edgeware, </a:t>
            </a:r>
            <a:r>
              <a:rPr dirty="0" err="1"/>
              <a:t>MakerDAO</a:t>
            </a:r>
            <a:endParaRPr dirty="0"/>
          </a:p>
          <a:p>
            <a:pPr marL="626110" lvl="5" indent="-323850" defTabSz="701675">
              <a:buSzPct val="100000"/>
              <a:buChar char="•"/>
              <a:defRPr sz="4250">
                <a:solidFill>
                  <a:srgbClr val="000000"/>
                </a:solidFill>
              </a:defRPr>
            </a:pPr>
            <a:r>
              <a:rPr b="1" dirty="0"/>
              <a:t>Excessive authorization that allow bad actors to trigger hidden logic</a:t>
            </a:r>
          </a:p>
          <a:p>
            <a:pPr marL="928369" lvl="6" indent="-323850" defTabSz="701675">
              <a:buSzPct val="100000"/>
              <a:buChar char="•"/>
              <a:defRPr sz="4250">
                <a:solidFill>
                  <a:srgbClr val="000000"/>
                </a:solidFill>
              </a:defRPr>
            </a:pPr>
            <a:r>
              <a:rPr dirty="0" err="1"/>
              <a:t>AirSwap</a:t>
            </a:r>
            <a:endParaRPr dirty="0"/>
          </a:p>
          <a:p>
            <a:pPr marL="323850" indent="-323850" defTabSz="701675">
              <a:buSzPct val="100000"/>
              <a:buChar char="•"/>
              <a:defRPr sz="4250"/>
            </a:pPr>
            <a:r>
              <a:rPr b="1" dirty="0"/>
              <a:t>Oracle: </a:t>
            </a:r>
            <a:r>
              <a:rPr b="1" dirty="0" err="1"/>
              <a:t>Synthetix</a:t>
            </a:r>
            <a:endParaRPr b="1" dirty="0"/>
          </a:p>
          <a:p>
            <a:pPr marL="323850" indent="-323850" defTabSz="701675">
              <a:buSzPct val="100000"/>
              <a:buChar char="•"/>
              <a:defRPr sz="4250"/>
            </a:pPr>
            <a:r>
              <a:rPr b="1" dirty="0"/>
              <a:t>Business Logic: HUSD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图像" descr="图像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74" name="Thank You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Thank You!</a:t>
            </a:r>
          </a:p>
        </p:txBody>
      </p:sp>
      <p:sp>
        <p:nvSpPr>
          <p:cNvPr id="275" name="https://peckshield.com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u="sng">
                <a:hlinkClick r:id="rId3"/>
              </a:rPr>
              <a:t>https://peckshield.com</a:t>
            </a:r>
          </a:p>
          <a:p>
            <a:r>
              <a:rPr u="sng">
                <a:hlinkClick r:id="rId4"/>
              </a:rPr>
              <a:t>contact@peckshield.com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3651878" y="13218210"/>
            <a:ext cx="266701" cy="457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67" name="About M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About Me</a:t>
            </a:r>
          </a:p>
        </p:txBody>
      </p:sp>
      <p:sp>
        <p:nvSpPr>
          <p:cNvPr id="68" name="@chiachih_wu…"/>
          <p:cNvSpPr txBox="1">
            <a:spLocks noGrp="1"/>
          </p:cNvSpPr>
          <p:nvPr>
            <p:ph type="body" idx="1"/>
          </p:nvPr>
        </p:nvSpPr>
        <p:spPr>
          <a:xfrm>
            <a:off x="820244" y="2216497"/>
            <a:ext cx="22743512" cy="7513139"/>
          </a:xfrm>
          <a:prstGeom prst="rect">
            <a:avLst/>
          </a:prstGeom>
        </p:spPr>
        <p:txBody>
          <a:bodyPr/>
          <a:lstStyle/>
          <a:p>
            <a:pPr marL="492760" indent="-492760" defTabSz="800735">
              <a:buSzPct val="100000"/>
              <a:buChar char="•"/>
              <a:defRPr sz="4850"/>
            </a:pPr>
            <a:r>
              <a:t>@chiachih_wu</a:t>
            </a:r>
          </a:p>
          <a:p>
            <a:pPr marL="492760" indent="-492760" defTabSz="800735">
              <a:buSzPct val="100000"/>
              <a:buChar char="•"/>
              <a:defRPr sz="4850"/>
            </a:pPr>
            <a:r>
              <a:t>Co-Founder &amp; Research VP at PeckShield</a:t>
            </a:r>
          </a:p>
          <a:p>
            <a:pPr marL="492760" indent="-492760" defTabSz="800735">
              <a:buSzPct val="100000"/>
              <a:buChar char="•"/>
              <a:defRPr sz="4850"/>
            </a:pPr>
            <a:r>
              <a:t>Auditing/Researching Smart Contracts/DApps/Blockchains</a:t>
            </a:r>
          </a:p>
          <a:p>
            <a:pPr marL="492760" indent="-492760" defTabSz="800735">
              <a:buSzPct val="100000"/>
              <a:buChar char="•"/>
              <a:defRPr sz="4850"/>
            </a:pPr>
            <a:r>
              <a:t>Founder &amp; Former Team Lead of 360 C0RE Team</a:t>
            </a:r>
          </a:p>
          <a:p>
            <a:pPr marL="492760" indent="-492760" defTabSz="800735">
              <a:buSzPct val="100000"/>
              <a:buChar char="•"/>
              <a:defRPr sz="4850"/>
            </a:pPr>
            <a:r>
              <a:t>Hacking Android/Linux Since 2013</a:t>
            </a:r>
          </a:p>
          <a:p>
            <a:pPr marL="492760" indent="-492760" defTabSz="800735">
              <a:buSzPct val="100000"/>
              <a:buChar char="•"/>
              <a:defRPr sz="4850"/>
            </a:pPr>
            <a:r>
              <a:t>NC State Computer Science PhD (Virtualization/System Security)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3651878" y="13218210"/>
            <a:ext cx="266701" cy="457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71" name="DeFi Security Incid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DeFi Security Incidents</a:t>
            </a:r>
          </a:p>
        </p:txBody>
      </p:sp>
      <p:sp>
        <p:nvSpPr>
          <p:cNvPr id="72" name="2018-12 Compound…"/>
          <p:cNvSpPr txBox="1">
            <a:spLocks noGrp="1"/>
          </p:cNvSpPr>
          <p:nvPr>
            <p:ph type="body" idx="1"/>
          </p:nvPr>
        </p:nvSpPr>
        <p:spPr>
          <a:xfrm>
            <a:off x="820244" y="2216497"/>
            <a:ext cx="22743512" cy="10130681"/>
          </a:xfrm>
          <a:prstGeom prst="rect">
            <a:avLst/>
          </a:prstGeom>
        </p:spPr>
        <p:txBody>
          <a:bodyPr/>
          <a:lstStyle/>
          <a:p>
            <a:pPr marL="369570" indent="-369570" defTabSz="800735">
              <a:buSzPct val="100000"/>
              <a:buChar char="•"/>
              <a:defRPr sz="4850"/>
            </a:pPr>
            <a:r>
              <a:t>2018-12 Compound</a:t>
            </a:r>
          </a:p>
          <a:p>
            <a:pPr marL="369570" indent="-369570" defTabSz="800735">
              <a:buSzPct val="100000"/>
              <a:buChar char="•"/>
              <a:defRPr sz="4850"/>
            </a:pPr>
            <a:r>
              <a:t>2019-01 HUSD</a:t>
            </a:r>
          </a:p>
          <a:p>
            <a:pPr marL="369570" indent="-369570" defTabSz="800735">
              <a:buSzPct val="100000"/>
              <a:buChar char="•"/>
              <a:defRPr sz="4850"/>
            </a:pPr>
            <a:r>
              <a:t>2019-02 Nuo Network</a:t>
            </a:r>
          </a:p>
          <a:p>
            <a:pPr marL="369570" indent="-369570" defTabSz="800735">
              <a:buSzPct val="100000"/>
              <a:buChar char="•"/>
              <a:defRPr sz="4850"/>
            </a:pPr>
            <a:r>
              <a:t>2019-05 MakerDAO </a:t>
            </a:r>
          </a:p>
          <a:p>
            <a:pPr marL="369570" indent="-369570" defTabSz="800735">
              <a:buSzPct val="100000"/>
              <a:buChar char="•"/>
              <a:defRPr sz="4850"/>
            </a:pPr>
            <a:r>
              <a:t>2019-06 Synthetix Oracle</a:t>
            </a:r>
          </a:p>
          <a:p>
            <a:pPr marL="369570" indent="-369570" defTabSz="800735">
              <a:buSzPct val="100000"/>
              <a:buChar char="•"/>
              <a:defRPr sz="4850"/>
            </a:pPr>
            <a:r>
              <a:t>2019-07 Edgeware MLC DoS</a:t>
            </a:r>
          </a:p>
          <a:p>
            <a:pPr marL="369570" indent="-369570" defTabSz="800735">
              <a:buSzPct val="100000"/>
              <a:buChar char="•"/>
              <a:defRPr sz="4850"/>
            </a:pPr>
            <a:r>
              <a:t>2019-07 0x Signature Verification</a:t>
            </a:r>
          </a:p>
          <a:p>
            <a:pPr marL="369570" indent="-369570" defTabSz="800735">
              <a:buSzPct val="100000"/>
              <a:buChar char="•"/>
              <a:defRPr sz="4850"/>
            </a:pPr>
            <a:r>
              <a:t>2019-09 AirSwap Wrapper Authentication</a:t>
            </a:r>
          </a:p>
        </p:txBody>
      </p:sp>
      <p:sp>
        <p:nvSpPr>
          <p:cNvPr id="73" name="Smart Contract"/>
          <p:cNvSpPr txBox="1"/>
          <p:nvPr/>
        </p:nvSpPr>
        <p:spPr>
          <a:xfrm>
            <a:off x="7790689" y="2531370"/>
            <a:ext cx="2981859" cy="5851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Smart Contract</a:t>
            </a:r>
          </a:p>
        </p:txBody>
      </p:sp>
      <p:sp>
        <p:nvSpPr>
          <p:cNvPr id="74" name="Smart Contract"/>
          <p:cNvSpPr txBox="1"/>
          <p:nvPr/>
        </p:nvSpPr>
        <p:spPr>
          <a:xfrm>
            <a:off x="7934622" y="5062903"/>
            <a:ext cx="2981860" cy="585113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Smart Contract</a:t>
            </a:r>
          </a:p>
        </p:txBody>
      </p:sp>
      <p:sp>
        <p:nvSpPr>
          <p:cNvPr id="75" name="Smart Contract"/>
          <p:cNvSpPr txBox="1"/>
          <p:nvPr/>
        </p:nvSpPr>
        <p:spPr>
          <a:xfrm>
            <a:off x="7257289" y="6366770"/>
            <a:ext cx="2981859" cy="5851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Smart Contract</a:t>
            </a:r>
          </a:p>
        </p:txBody>
      </p:sp>
      <p:sp>
        <p:nvSpPr>
          <p:cNvPr id="76" name="Smart Contract"/>
          <p:cNvSpPr txBox="1"/>
          <p:nvPr/>
        </p:nvSpPr>
        <p:spPr>
          <a:xfrm>
            <a:off x="9848089" y="8906770"/>
            <a:ext cx="2981859" cy="5851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Smart Contract</a:t>
            </a:r>
          </a:p>
        </p:txBody>
      </p:sp>
      <p:sp>
        <p:nvSpPr>
          <p:cNvPr id="77" name="Smart Contract"/>
          <p:cNvSpPr txBox="1"/>
          <p:nvPr/>
        </p:nvSpPr>
        <p:spPr>
          <a:xfrm>
            <a:off x="11304356" y="10176770"/>
            <a:ext cx="2981859" cy="5851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Smart Contract</a:t>
            </a:r>
          </a:p>
        </p:txBody>
      </p:sp>
      <p:sp>
        <p:nvSpPr>
          <p:cNvPr id="78" name="Smart Contract"/>
          <p:cNvSpPr txBox="1"/>
          <p:nvPr/>
        </p:nvSpPr>
        <p:spPr>
          <a:xfrm>
            <a:off x="13488756" y="11446770"/>
            <a:ext cx="2981859" cy="5851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Smart Contract</a:t>
            </a:r>
          </a:p>
        </p:txBody>
      </p:sp>
      <p:sp>
        <p:nvSpPr>
          <p:cNvPr id="79" name="Business Logic"/>
          <p:cNvSpPr txBox="1"/>
          <p:nvPr/>
        </p:nvSpPr>
        <p:spPr>
          <a:xfrm>
            <a:off x="5871804" y="3759036"/>
            <a:ext cx="2975763" cy="585113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Business Logic</a:t>
            </a:r>
          </a:p>
        </p:txBody>
      </p:sp>
      <p:sp>
        <p:nvSpPr>
          <p:cNvPr id="80" name="Oracle"/>
          <p:cNvSpPr txBox="1"/>
          <p:nvPr/>
        </p:nvSpPr>
        <p:spPr>
          <a:xfrm>
            <a:off x="8906934" y="7594437"/>
            <a:ext cx="1342035" cy="585112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Oracle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flat_vector_padlock_icon_by_superawesomevectors_dbf6x7m.jpg" descr="flat_vector_padlock_icon_by_superawesomevectors_dbf6x7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080103" y="1464324"/>
            <a:ext cx="2273329" cy="1608381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3651878" y="13218210"/>
            <a:ext cx="266701" cy="457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84" name="Edgeware MLC DoS (1/5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Edgeware MLC DoS (1/5)</a:t>
            </a:r>
          </a:p>
        </p:txBody>
      </p:sp>
      <p:sp>
        <p:nvSpPr>
          <p:cNvPr id="85" name="MLC"/>
          <p:cNvSpPr/>
          <p:nvPr/>
        </p:nvSpPr>
        <p:spPr>
          <a:xfrm>
            <a:off x="10292611" y="1184845"/>
            <a:ext cx="1913383" cy="11215509"/>
          </a:xfrm>
          <a:prstGeom prst="roundRect">
            <a:avLst>
              <a:gd name="adj" fmla="val 28806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MLC</a:t>
            </a:r>
          </a:p>
        </p:txBody>
      </p:sp>
      <p:pic>
        <p:nvPicPr>
          <p:cNvPr id="86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r="66788" b="60169"/>
          <a:stretch>
            <a:fillRect/>
          </a:stretch>
        </p:blipFill>
        <p:spPr>
          <a:xfrm>
            <a:off x="3592634" y="1692653"/>
            <a:ext cx="6241348" cy="3144581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EDG Addr"/>
          <p:cNvSpPr txBox="1"/>
          <p:nvPr/>
        </p:nvSpPr>
        <p:spPr>
          <a:xfrm>
            <a:off x="7222447" y="4032875"/>
            <a:ext cx="191338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EDG Addr</a:t>
            </a:r>
          </a:p>
        </p:txBody>
      </p:sp>
      <p:pic>
        <p:nvPicPr>
          <p:cNvPr id="8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16556" r="66788" b="60169"/>
          <a:stretch>
            <a:fillRect/>
          </a:stretch>
        </p:blipFill>
        <p:spPr>
          <a:xfrm>
            <a:off x="12602661" y="1735598"/>
            <a:ext cx="3129941" cy="3144581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LUC"/>
          <p:cNvSpPr/>
          <p:nvPr/>
        </p:nvSpPr>
        <p:spPr>
          <a:xfrm>
            <a:off x="15885875" y="1560738"/>
            <a:ext cx="2867423" cy="3494161"/>
          </a:xfrm>
          <a:prstGeom prst="roundRect">
            <a:avLst>
              <a:gd name="adj" fmla="val 16145"/>
            </a:avLst>
          </a:prstGeom>
          <a:ln w="63500">
            <a:solidFill>
              <a:srgbClr val="000000"/>
            </a:solidFill>
            <a:custDash>
              <a:ds d="200000" sp="200000"/>
            </a:custDash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LUC</a:t>
            </a:r>
          </a:p>
        </p:txBody>
      </p:sp>
      <p:sp>
        <p:nvSpPr>
          <p:cNvPr id="90" name="Term (3/6/12 months)"/>
          <p:cNvSpPr txBox="1"/>
          <p:nvPr/>
        </p:nvSpPr>
        <p:spPr>
          <a:xfrm>
            <a:off x="6202701" y="4652276"/>
            <a:ext cx="395287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Term (3/6/12 months)</a:t>
            </a:r>
          </a:p>
        </p:txBody>
      </p:sp>
      <p:pic>
        <p:nvPicPr>
          <p:cNvPr id="91" name="flat_vector_padlock_icon_by_superawesomevectors_dbf6x7m.jpg" descr="flat_vector_padlock_icon_by_superawesomevectors_dbf6x7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04286" y="6787657"/>
            <a:ext cx="2273329" cy="160838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r="66788" b="60169"/>
          <a:stretch>
            <a:fillRect/>
          </a:stretch>
        </p:blipFill>
        <p:spPr>
          <a:xfrm>
            <a:off x="3506384" y="6264449"/>
            <a:ext cx="6241349" cy="3144582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16556" r="66788" b="60169"/>
          <a:stretch>
            <a:fillRect/>
          </a:stretch>
        </p:blipFill>
        <p:spPr>
          <a:xfrm>
            <a:off x="12516412" y="6307394"/>
            <a:ext cx="3129940" cy="3144582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LUC"/>
          <p:cNvSpPr/>
          <p:nvPr/>
        </p:nvSpPr>
        <p:spPr>
          <a:xfrm>
            <a:off x="17410058" y="6884070"/>
            <a:ext cx="2867423" cy="3494161"/>
          </a:xfrm>
          <a:prstGeom prst="roundRect">
            <a:avLst>
              <a:gd name="adj" fmla="val 16145"/>
            </a:avLst>
          </a:prstGeom>
          <a:ln w="63500">
            <a:solidFill>
              <a:srgbClr val="000000"/>
            </a:solidFill>
            <a:custDash>
              <a:ds d="200000" sp="200000"/>
            </a:custDash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LUC</a:t>
            </a:r>
          </a:p>
        </p:txBody>
      </p:sp>
      <p:pic>
        <p:nvPicPr>
          <p:cNvPr id="95" name="flat_vector_padlock_icon_by_superawesomevectors_dbf6x7m.jpg" descr="flat_vector_padlock_icon_by_superawesomevectors_dbf6x7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93852" y="8997730"/>
            <a:ext cx="2273329" cy="1608381"/>
          </a:xfrm>
          <a:prstGeom prst="rect">
            <a:avLst/>
          </a:prstGeom>
          <a:ln w="12700">
            <a:miter lim="400000"/>
          </a:ln>
        </p:spPr>
      </p:pic>
      <p:pic>
        <p:nvPicPr>
          <p:cNvPr id="96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r="66788" b="60169"/>
          <a:stretch>
            <a:fillRect/>
          </a:stretch>
        </p:blipFill>
        <p:spPr>
          <a:xfrm>
            <a:off x="3506384" y="9226060"/>
            <a:ext cx="6241349" cy="3144581"/>
          </a:xfrm>
          <a:prstGeom prst="rect">
            <a:avLst/>
          </a:prstGeom>
          <a:ln w="12700">
            <a:miter lim="400000"/>
          </a:ln>
        </p:spPr>
      </p:pic>
      <p:pic>
        <p:nvPicPr>
          <p:cNvPr id="9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16556" r="66788" b="60169"/>
          <a:stretch>
            <a:fillRect/>
          </a:stretch>
        </p:blipFill>
        <p:spPr>
          <a:xfrm>
            <a:off x="12516412" y="9269004"/>
            <a:ext cx="3129940" cy="3144582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LUC"/>
          <p:cNvSpPr/>
          <p:nvPr/>
        </p:nvSpPr>
        <p:spPr>
          <a:xfrm>
            <a:off x="15799624" y="9094144"/>
            <a:ext cx="2867423" cy="3494161"/>
          </a:xfrm>
          <a:prstGeom prst="roundRect">
            <a:avLst>
              <a:gd name="adj" fmla="val 16145"/>
            </a:avLst>
          </a:prstGeom>
          <a:ln w="63500">
            <a:solidFill>
              <a:srgbClr val="000000"/>
            </a:solidFill>
            <a:custDash>
              <a:ds d="200000" sp="200000"/>
            </a:custDash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LUC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Edgeware MLC DoS (2/5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Edgeware MLC DoS (2/5)</a:t>
            </a:r>
          </a:p>
        </p:txBody>
      </p:sp>
      <p:pic>
        <p:nvPicPr>
          <p:cNvPr id="101" name="Screen Shot 2019-08-09 at 4.14.13 PM.png" descr="Screen Shot 2019-08-09 at 4.14.1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86076" y="3017209"/>
            <a:ext cx="20811848" cy="7770482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矩形"/>
          <p:cNvSpPr/>
          <p:nvPr/>
        </p:nvSpPr>
        <p:spPr>
          <a:xfrm>
            <a:off x="8582781" y="8154021"/>
            <a:ext cx="10254837" cy="590154"/>
          </a:xfrm>
          <a:prstGeom prst="rect">
            <a:avLst/>
          </a:prstGeom>
          <a:ln w="508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3" name="create LUC contract and deposit ETH"/>
          <p:cNvSpPr txBox="1"/>
          <p:nvPr/>
        </p:nvSpPr>
        <p:spPr>
          <a:xfrm>
            <a:off x="13917139" y="6240350"/>
            <a:ext cx="8500549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chemeClr val="accent5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create LUC contract and deposit ETH</a:t>
            </a:r>
          </a:p>
        </p:txBody>
      </p:sp>
      <p:sp>
        <p:nvSpPr>
          <p:cNvPr id="104" name="线条"/>
          <p:cNvSpPr/>
          <p:nvPr/>
        </p:nvSpPr>
        <p:spPr>
          <a:xfrm>
            <a:off x="18125921" y="6856394"/>
            <a:ext cx="1" cy="1234180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5" name="矩形"/>
          <p:cNvSpPr/>
          <p:nvPr/>
        </p:nvSpPr>
        <p:spPr>
          <a:xfrm>
            <a:off x="4715906" y="9204336"/>
            <a:ext cx="11684097" cy="590154"/>
          </a:xfrm>
          <a:prstGeom prst="rect">
            <a:avLst/>
          </a:prstGeom>
          <a:ln w="508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6" name="DoS … Why?"/>
          <p:cNvSpPr txBox="1"/>
          <p:nvPr/>
        </p:nvSpPr>
        <p:spPr>
          <a:xfrm>
            <a:off x="18146300" y="9188263"/>
            <a:ext cx="2915866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chemeClr val="accent5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DoS … Why?</a:t>
            </a:r>
          </a:p>
        </p:txBody>
      </p:sp>
      <p:sp>
        <p:nvSpPr>
          <p:cNvPr id="107" name="线条"/>
          <p:cNvSpPr/>
          <p:nvPr/>
        </p:nvSpPr>
        <p:spPr>
          <a:xfrm flipH="1">
            <a:off x="16656578" y="9499413"/>
            <a:ext cx="1430325" cy="1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Edgeware MLC DoS: Exploit (3/5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Edgeware MLC DoS: Exploit (3/5)</a:t>
            </a:r>
          </a:p>
        </p:txBody>
      </p:sp>
      <p:pic>
        <p:nvPicPr>
          <p:cNvPr id="110" name="Screen Shot 2019-08-09 at 4.27.28 PM.png" descr="Screen Shot 2019-08-09 at 4.27.2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855" y="1841917"/>
            <a:ext cx="23754290" cy="2920150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(MLC Addr, nonce)"/>
          <p:cNvSpPr txBox="1"/>
          <p:nvPr/>
        </p:nvSpPr>
        <p:spPr>
          <a:xfrm>
            <a:off x="2890962" y="7154170"/>
            <a:ext cx="3599994" cy="58511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(MLC Addr, nonce)</a:t>
            </a:r>
          </a:p>
        </p:txBody>
      </p:sp>
      <p:sp>
        <p:nvSpPr>
          <p:cNvPr id="112" name="线条"/>
          <p:cNvSpPr/>
          <p:nvPr/>
        </p:nvSpPr>
        <p:spPr>
          <a:xfrm flipV="1">
            <a:off x="4690959" y="5055419"/>
            <a:ext cx="1" cy="1994912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3" name="LUC Addr"/>
          <p:cNvSpPr txBox="1"/>
          <p:nvPr/>
        </p:nvSpPr>
        <p:spPr>
          <a:xfrm>
            <a:off x="9013750" y="7154170"/>
            <a:ext cx="1958138" cy="5851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LUC Addr</a:t>
            </a:r>
          </a:p>
        </p:txBody>
      </p:sp>
      <p:sp>
        <p:nvSpPr>
          <p:cNvPr id="114" name="线条"/>
          <p:cNvSpPr/>
          <p:nvPr/>
        </p:nvSpPr>
        <p:spPr>
          <a:xfrm>
            <a:off x="9992819" y="5208957"/>
            <a:ext cx="1" cy="1740913"/>
          </a:xfrm>
          <a:prstGeom prst="line">
            <a:avLst/>
          </a:prstGeom>
          <a:ln w="762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5" name="(MLC Addr, nonce+1)"/>
          <p:cNvSpPr txBox="1"/>
          <p:nvPr/>
        </p:nvSpPr>
        <p:spPr>
          <a:xfrm>
            <a:off x="2656063" y="8054178"/>
            <a:ext cx="4069792" cy="58511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(MLC Addr, nonce+1)</a:t>
            </a:r>
          </a:p>
        </p:txBody>
      </p:sp>
      <p:sp>
        <p:nvSpPr>
          <p:cNvPr id="116" name="(MLC Addr, nonce+2)"/>
          <p:cNvSpPr txBox="1"/>
          <p:nvPr/>
        </p:nvSpPr>
        <p:spPr>
          <a:xfrm>
            <a:off x="2656063" y="8954186"/>
            <a:ext cx="4069792" cy="58511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(MLC Addr, nonce+2)</a:t>
            </a:r>
          </a:p>
        </p:txBody>
      </p:sp>
      <p:sp>
        <p:nvSpPr>
          <p:cNvPr id="117" name="LUC Addr 1"/>
          <p:cNvSpPr txBox="1"/>
          <p:nvPr/>
        </p:nvSpPr>
        <p:spPr>
          <a:xfrm>
            <a:off x="8844281" y="8054178"/>
            <a:ext cx="2297075" cy="5851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LUC Addr 1</a:t>
            </a:r>
          </a:p>
        </p:txBody>
      </p:sp>
      <p:sp>
        <p:nvSpPr>
          <p:cNvPr id="118" name="线条"/>
          <p:cNvSpPr/>
          <p:nvPr/>
        </p:nvSpPr>
        <p:spPr>
          <a:xfrm flipV="1">
            <a:off x="4690959" y="9643136"/>
            <a:ext cx="1" cy="894386"/>
          </a:xfrm>
          <a:prstGeom prst="line">
            <a:avLst/>
          </a:prstGeom>
          <a:ln w="76200">
            <a:solidFill>
              <a:schemeClr val="accent1"/>
            </a:solidFill>
            <a:prstDash val="sysDot"/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9" name="(MLC Addr, nonce+n)"/>
          <p:cNvSpPr txBox="1"/>
          <p:nvPr/>
        </p:nvSpPr>
        <p:spPr>
          <a:xfrm>
            <a:off x="2652405" y="10641360"/>
            <a:ext cx="4077108" cy="58511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(MLC Addr, nonce+n)</a:t>
            </a:r>
          </a:p>
        </p:txBody>
      </p:sp>
      <p:sp>
        <p:nvSpPr>
          <p:cNvPr id="120" name="LUC Addr 2"/>
          <p:cNvSpPr txBox="1"/>
          <p:nvPr/>
        </p:nvSpPr>
        <p:spPr>
          <a:xfrm>
            <a:off x="8844281" y="8993271"/>
            <a:ext cx="2297075" cy="585113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LUC Addr 2</a:t>
            </a:r>
          </a:p>
        </p:txBody>
      </p:sp>
      <p:sp>
        <p:nvSpPr>
          <p:cNvPr id="121" name="LUC Addr n"/>
          <p:cNvSpPr txBox="1"/>
          <p:nvPr/>
        </p:nvSpPr>
        <p:spPr>
          <a:xfrm>
            <a:off x="8840623" y="10641360"/>
            <a:ext cx="2304391" cy="585113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LUC Addr n</a:t>
            </a:r>
          </a:p>
        </p:txBody>
      </p:sp>
      <p:sp>
        <p:nvSpPr>
          <p:cNvPr id="122" name="线条"/>
          <p:cNvSpPr/>
          <p:nvPr/>
        </p:nvSpPr>
        <p:spPr>
          <a:xfrm flipV="1">
            <a:off x="9992819" y="9611979"/>
            <a:ext cx="1" cy="894386"/>
          </a:xfrm>
          <a:prstGeom prst="line">
            <a:avLst/>
          </a:prstGeom>
          <a:ln w="76200">
            <a:solidFill>
              <a:schemeClr val="accent5">
                <a:hueOff val="-82419"/>
                <a:satOff val="-9513"/>
                <a:lumOff val="-16343"/>
              </a:schemeClr>
            </a:solidFill>
            <a:prstDash val="sysDot"/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3" name="Deposit ETH into LUC Addrs before They’re Created"/>
          <p:cNvSpPr txBox="1"/>
          <p:nvPr/>
        </p:nvSpPr>
        <p:spPr>
          <a:xfrm>
            <a:off x="12889162" y="11599323"/>
            <a:ext cx="9992259" cy="58511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Deposit ETH into LUC Addrs before They’re Created </a:t>
            </a:r>
          </a:p>
        </p:txBody>
      </p:sp>
      <p:pic>
        <p:nvPicPr>
          <p:cNvPr id="124" name="hacker.png" descr="hack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183491" y="7450199"/>
            <a:ext cx="3403601" cy="340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线条"/>
          <p:cNvSpPr/>
          <p:nvPr/>
        </p:nvSpPr>
        <p:spPr>
          <a:xfrm flipH="1" flipV="1">
            <a:off x="11110430" y="7464549"/>
            <a:ext cx="4418932" cy="1134526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6" name="线条"/>
          <p:cNvSpPr/>
          <p:nvPr/>
        </p:nvSpPr>
        <p:spPr>
          <a:xfrm flipH="1" flipV="1">
            <a:off x="11238222" y="8373887"/>
            <a:ext cx="4419307" cy="483622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7" name="线条"/>
          <p:cNvSpPr/>
          <p:nvPr/>
        </p:nvSpPr>
        <p:spPr>
          <a:xfrm flipH="1">
            <a:off x="11235942" y="9151999"/>
            <a:ext cx="4427879" cy="1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8" name="线条"/>
          <p:cNvSpPr/>
          <p:nvPr/>
        </p:nvSpPr>
        <p:spPr>
          <a:xfrm flipH="1">
            <a:off x="11223172" y="9913021"/>
            <a:ext cx="4444775" cy="1035521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29" name="eth.png" descr="eth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256125" y="8897661"/>
            <a:ext cx="812597" cy="12814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3657847" y="13218210"/>
            <a:ext cx="254763" cy="457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32" name="Edgeware MLC DoS: Exploit (4/5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Edgeware MLC DoS: Exploit (4/5)</a:t>
            </a:r>
          </a:p>
        </p:txBody>
      </p:sp>
      <p:sp>
        <p:nvSpPr>
          <p:cNvPr id="133" name="MLC"/>
          <p:cNvSpPr/>
          <p:nvPr/>
        </p:nvSpPr>
        <p:spPr>
          <a:xfrm>
            <a:off x="10292611" y="1184845"/>
            <a:ext cx="1913383" cy="11215509"/>
          </a:xfrm>
          <a:prstGeom prst="roundRect">
            <a:avLst>
              <a:gd name="adj" fmla="val 28806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MLC</a:t>
            </a:r>
          </a:p>
        </p:txBody>
      </p:sp>
      <p:pic>
        <p:nvPicPr>
          <p:cNvPr id="13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r="66788" b="60169"/>
          <a:stretch>
            <a:fillRect/>
          </a:stretch>
        </p:blipFill>
        <p:spPr>
          <a:xfrm>
            <a:off x="3592634" y="1692653"/>
            <a:ext cx="6241348" cy="3144581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EDG Addr"/>
          <p:cNvSpPr txBox="1"/>
          <p:nvPr/>
        </p:nvSpPr>
        <p:spPr>
          <a:xfrm>
            <a:off x="7222447" y="4032875"/>
            <a:ext cx="191338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EDG Addr</a:t>
            </a:r>
          </a:p>
        </p:txBody>
      </p:sp>
      <p:pic>
        <p:nvPicPr>
          <p:cNvPr id="13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16556" r="66788" b="60169"/>
          <a:stretch>
            <a:fillRect/>
          </a:stretch>
        </p:blipFill>
        <p:spPr>
          <a:xfrm>
            <a:off x="12602661" y="1735598"/>
            <a:ext cx="3129941" cy="3144581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LUC"/>
          <p:cNvSpPr/>
          <p:nvPr/>
        </p:nvSpPr>
        <p:spPr>
          <a:xfrm>
            <a:off x="15885875" y="1560738"/>
            <a:ext cx="2867423" cy="3494161"/>
          </a:xfrm>
          <a:prstGeom prst="roundRect">
            <a:avLst>
              <a:gd name="adj" fmla="val 16145"/>
            </a:avLst>
          </a:prstGeom>
          <a:solidFill>
            <a:srgbClr val="D5D5D5"/>
          </a:solidFill>
          <a:ln w="63500">
            <a:solidFill>
              <a:srgbClr val="000000"/>
            </a:solidFill>
            <a:custDash>
              <a:ds d="200000" sp="200000"/>
            </a:custDash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LUC</a:t>
            </a:r>
          </a:p>
        </p:txBody>
      </p:sp>
      <p:sp>
        <p:nvSpPr>
          <p:cNvPr id="138" name="Term (3/6/12 months)"/>
          <p:cNvSpPr txBox="1"/>
          <p:nvPr/>
        </p:nvSpPr>
        <p:spPr>
          <a:xfrm>
            <a:off x="6202701" y="4652276"/>
            <a:ext cx="395287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Term (3/6/12 months)</a:t>
            </a:r>
          </a:p>
        </p:txBody>
      </p:sp>
      <p:pic>
        <p:nvPicPr>
          <p:cNvPr id="139" name="eth.png" descr="eth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810469" y="3688120"/>
            <a:ext cx="812597" cy="12814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r="66788" b="60169"/>
          <a:stretch>
            <a:fillRect/>
          </a:stretch>
        </p:blipFill>
        <p:spPr>
          <a:xfrm>
            <a:off x="3506384" y="6264449"/>
            <a:ext cx="6241349" cy="31445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16556" r="66788" b="60169"/>
          <a:stretch>
            <a:fillRect/>
          </a:stretch>
        </p:blipFill>
        <p:spPr>
          <a:xfrm>
            <a:off x="12516412" y="6307394"/>
            <a:ext cx="3129940" cy="3144582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LUC"/>
          <p:cNvSpPr/>
          <p:nvPr/>
        </p:nvSpPr>
        <p:spPr>
          <a:xfrm>
            <a:off x="17410058" y="6884070"/>
            <a:ext cx="2867423" cy="3494161"/>
          </a:xfrm>
          <a:prstGeom prst="roundRect">
            <a:avLst>
              <a:gd name="adj" fmla="val 16145"/>
            </a:avLst>
          </a:prstGeom>
          <a:solidFill>
            <a:srgbClr val="D5D5D5"/>
          </a:solidFill>
          <a:ln w="63500">
            <a:solidFill>
              <a:srgbClr val="000000"/>
            </a:solidFill>
            <a:custDash>
              <a:ds d="200000" sp="200000"/>
            </a:custDash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LUC</a:t>
            </a:r>
          </a:p>
        </p:txBody>
      </p:sp>
      <p:pic>
        <p:nvPicPr>
          <p:cNvPr id="143" name="eth.png" descr="eth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334652" y="9011453"/>
            <a:ext cx="812597" cy="12814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r="66788" b="60169"/>
          <a:stretch>
            <a:fillRect/>
          </a:stretch>
        </p:blipFill>
        <p:spPr>
          <a:xfrm>
            <a:off x="3506384" y="9226060"/>
            <a:ext cx="6241349" cy="31445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16556" r="66788" b="60169"/>
          <a:stretch>
            <a:fillRect/>
          </a:stretch>
        </p:blipFill>
        <p:spPr>
          <a:xfrm>
            <a:off x="12516412" y="9269004"/>
            <a:ext cx="3129940" cy="3144582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LUC"/>
          <p:cNvSpPr/>
          <p:nvPr/>
        </p:nvSpPr>
        <p:spPr>
          <a:xfrm>
            <a:off x="15799624" y="9094144"/>
            <a:ext cx="2867423" cy="3494161"/>
          </a:xfrm>
          <a:prstGeom prst="roundRect">
            <a:avLst>
              <a:gd name="adj" fmla="val 16145"/>
            </a:avLst>
          </a:prstGeom>
          <a:solidFill>
            <a:srgbClr val="D5D5D5"/>
          </a:solidFill>
          <a:ln w="63500">
            <a:solidFill>
              <a:srgbClr val="000000"/>
            </a:solidFill>
            <a:custDash>
              <a:ds d="200000" sp="200000"/>
            </a:custDash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>
              <a:defRPr sz="3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LUC</a:t>
            </a:r>
          </a:p>
        </p:txBody>
      </p:sp>
      <p:pic>
        <p:nvPicPr>
          <p:cNvPr id="147" name="eth.png" descr="eth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724218" y="11221527"/>
            <a:ext cx="812598" cy="1281403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revert"/>
          <p:cNvSpPr txBox="1"/>
          <p:nvPr/>
        </p:nvSpPr>
        <p:spPr>
          <a:xfrm>
            <a:off x="17312256" y="9359598"/>
            <a:ext cx="1191261" cy="585113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revert</a:t>
            </a:r>
          </a:p>
        </p:txBody>
      </p:sp>
      <p:sp>
        <p:nvSpPr>
          <p:cNvPr id="149" name="revert"/>
          <p:cNvSpPr txBox="1"/>
          <p:nvPr/>
        </p:nvSpPr>
        <p:spPr>
          <a:xfrm>
            <a:off x="18910680" y="7152465"/>
            <a:ext cx="1191261" cy="585113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revert</a:t>
            </a:r>
          </a:p>
        </p:txBody>
      </p:sp>
      <p:sp>
        <p:nvSpPr>
          <p:cNvPr id="150" name="revert"/>
          <p:cNvSpPr txBox="1"/>
          <p:nvPr/>
        </p:nvSpPr>
        <p:spPr>
          <a:xfrm>
            <a:off x="17312256" y="1756741"/>
            <a:ext cx="1191261" cy="58511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revert</a:t>
            </a:r>
          </a:p>
        </p:txBody>
      </p:sp>
      <p:sp>
        <p:nvSpPr>
          <p:cNvPr id="151" name="address(lockAddr).balance &gt;msg.value !!!"/>
          <p:cNvSpPr txBox="1"/>
          <p:nvPr/>
        </p:nvSpPr>
        <p:spPr>
          <a:xfrm>
            <a:off x="12807936" y="5256289"/>
            <a:ext cx="955645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chemeClr val="accent5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address(lockAddr).balance &gt;msg.value !!!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Edgeware MLC DoS: Patch (5/5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Edgeware MLC DoS: Patch (5/5)</a:t>
            </a:r>
          </a:p>
        </p:txBody>
      </p:sp>
      <p:pic>
        <p:nvPicPr>
          <p:cNvPr id="154" name="Screen Shot 2019-08-09 at 12.25.25 PM.png" descr="Screen Shot 2019-08-09 at 12.25.2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15808" y="1958183"/>
            <a:ext cx="19752384" cy="97996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3651878" y="13218210"/>
            <a:ext cx="266701" cy="457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57" name="itchyDAO in MakerDAO Voting Contract (1/4)"/>
          <p:cNvSpPr txBox="1">
            <a:spLocks noGrp="1"/>
          </p:cNvSpPr>
          <p:nvPr>
            <p:ph type="title"/>
          </p:nvPr>
        </p:nvSpPr>
        <p:spPr>
          <a:xfrm>
            <a:off x="820600" y="450214"/>
            <a:ext cx="15379987" cy="895252"/>
          </a:xfrm>
          <a:prstGeom prst="rect">
            <a:avLst/>
          </a:prstGeom>
        </p:spPr>
        <p:txBody>
          <a:bodyPr/>
          <a:lstStyle/>
          <a:p>
            <a:r>
              <a:t>itchyDAO in MakerDAO Voting Contract (1/4)</a:t>
            </a:r>
          </a:p>
        </p:txBody>
      </p:sp>
      <p:pic>
        <p:nvPicPr>
          <p:cNvPr id="158" name="Screen Shot 2019-07-02 at 11.31.09 PM.png" descr="Screen Shot 2019-07-02 at 11.31.0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78144" y="1399612"/>
            <a:ext cx="12627712" cy="11764451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矩形"/>
          <p:cNvSpPr/>
          <p:nvPr/>
        </p:nvSpPr>
        <p:spPr>
          <a:xfrm>
            <a:off x="7895465" y="4397395"/>
            <a:ext cx="9121412" cy="844452"/>
          </a:xfrm>
          <a:prstGeom prst="rect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0" name="矩形"/>
          <p:cNvSpPr/>
          <p:nvPr/>
        </p:nvSpPr>
        <p:spPr>
          <a:xfrm>
            <a:off x="10964190" y="7718720"/>
            <a:ext cx="2140685" cy="590154"/>
          </a:xfrm>
          <a:prstGeom prst="rect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1" name="1"/>
          <p:cNvSpPr txBox="1"/>
          <p:nvPr/>
        </p:nvSpPr>
        <p:spPr>
          <a:xfrm>
            <a:off x="10590277" y="7390013"/>
            <a:ext cx="326137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62" name="2"/>
          <p:cNvSpPr txBox="1"/>
          <p:nvPr/>
        </p:nvSpPr>
        <p:spPr>
          <a:xfrm>
            <a:off x="7517883" y="3974059"/>
            <a:ext cx="326137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63" name="矩形"/>
          <p:cNvSpPr/>
          <p:nvPr/>
        </p:nvSpPr>
        <p:spPr>
          <a:xfrm>
            <a:off x="7022639" y="9733243"/>
            <a:ext cx="8266624" cy="3398583"/>
          </a:xfrm>
          <a:prstGeom prst="rect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4" name="3"/>
          <p:cNvSpPr txBox="1"/>
          <p:nvPr/>
        </p:nvSpPr>
        <p:spPr>
          <a:xfrm>
            <a:off x="6852237" y="9124732"/>
            <a:ext cx="326137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557</Words>
  <Application>Microsoft Macintosh PowerPoint</Application>
  <PresentationFormat>自定义</PresentationFormat>
  <Paragraphs>136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PingFang SC Regular</vt:lpstr>
      <vt:lpstr>PingFang SC Semibold</vt:lpstr>
      <vt:lpstr>Helvetica Neue</vt:lpstr>
      <vt:lpstr>Helvetica Neue Medium</vt:lpstr>
      <vt:lpstr>Lucida Grande</vt:lpstr>
      <vt:lpstr>Times</vt:lpstr>
      <vt:lpstr>White</vt:lpstr>
      <vt:lpstr>Attack Vectors in DeFi Ecosystem</vt:lpstr>
      <vt:lpstr>About Me</vt:lpstr>
      <vt:lpstr>DeFi Security Incidents</vt:lpstr>
      <vt:lpstr>Edgeware MLC DoS (1/5)</vt:lpstr>
      <vt:lpstr>Edgeware MLC DoS (2/5)</vt:lpstr>
      <vt:lpstr>Edgeware MLC DoS: Exploit (3/5)</vt:lpstr>
      <vt:lpstr>Edgeware MLC DoS: Exploit (4/5)</vt:lpstr>
      <vt:lpstr>Edgeware MLC DoS: Patch (5/5)</vt:lpstr>
      <vt:lpstr>itchyDAO in MakerDAO Voting Contract (1/4)</vt:lpstr>
      <vt:lpstr>itchyDAO in MakerDAO Voting Contract (2/4)</vt:lpstr>
      <vt:lpstr>itchyDAO in MakerDAO Voting Contract (3/4)</vt:lpstr>
      <vt:lpstr>itchyDAO in MakerDAO Voting Contract (4/4)</vt:lpstr>
      <vt:lpstr>AirSwap Wrapper Authentication (1/5)</vt:lpstr>
      <vt:lpstr>AirSwap Wrapper Authentication (2/5)</vt:lpstr>
      <vt:lpstr>AirSwap Wrapper Authentication (3/5)</vt:lpstr>
      <vt:lpstr>AirSwap Wrapper Authentication (4/5)</vt:lpstr>
      <vt:lpstr>AirSwap Wrapper Authentication (5/5)</vt:lpstr>
      <vt:lpstr>Attack Vectors that You Should to Put More Eyes On</vt:lpstr>
      <vt:lpstr>Thank You!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Attack Vectors in DeFi Ecosystem</dc:title>
  <cp:lastModifiedBy>Microsoft Office User</cp:lastModifiedBy>
  <cp:revision>1</cp:revision>
  <dcterms:modified xsi:type="dcterms:W3CDTF">2019-10-06T18:12:05Z</dcterms:modified>
</cp:coreProperties>
</file>